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4"/>
  </p:notesMasterIdLst>
  <p:sldIdLst>
    <p:sldId id="257" r:id="rId6"/>
    <p:sldId id="2147483127" r:id="rId7"/>
    <p:sldId id="2147483122" r:id="rId8"/>
    <p:sldId id="2147483123" r:id="rId9"/>
    <p:sldId id="2147483124" r:id="rId10"/>
    <p:sldId id="2147483125" r:id="rId11"/>
    <p:sldId id="2147483126" r:id="rId12"/>
    <p:sldId id="214748312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C2277C-67A6-440F-A554-BAD6D86317D9}">
          <p14:sldIdLst>
            <p14:sldId id="257"/>
            <p14:sldId id="2147483127"/>
            <p14:sldId id="2147483122"/>
            <p14:sldId id="2147483123"/>
            <p14:sldId id="2147483124"/>
            <p14:sldId id="2147483125"/>
            <p14:sldId id="2147483126"/>
            <p14:sldId id="21474831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3DD212-1E8F-5CFF-805F-9ED53E4F08EB}" name="Venkatesh Sankaranarayanan" initials="VS" userId="S::Venkatesh.Sankaranarayanan@aemo.com.au::a35527aa-1654-4a53-a67f-a07da3fae4be" providerId="AD"/>
  <p188:author id="{4520C823-005E-0C41-47DF-363E3A7E5DDD}" name="Manesh Karunakaran" initials="MK" userId="S::manesh.karunakaran@aemo.com.au::0acefd0f-3603-4fde-98a0-f99adb6f197a" providerId="AD"/>
  <p188:author id="{A8C3B34A-1E0F-2508-D7BF-BA8E265804ED}" name="Avijit Paria" initials="AP" userId="S::Avijit.Paria@aemo.com.au::4c735098-62b5-462e-be68-f2c6e0408c68" providerId="AD"/>
  <p188:author id="{F31D0171-E22A-B00B-7FE3-2E514B6F555D}" name="Satheesh Kumar" initials="SK" userId="S::Satheesh.Kumar@aemo.com.au::2bb9fee1-0dad-4ef6-be88-a3e7e2116583" providerId="AD"/>
  <p188:author id="{CEEE159A-B9FF-D97D-4B9D-DAD65D540806}" name="David Freeman" initials="DF" userId="S::David.Freeman2@aemo.com.au::a7788f66-532f-4f3e-9d9e-9610b84575c0" providerId="AD"/>
  <p188:author id="{F195AABB-E404-273B-F1F9-5A8E9954314A}" name="Sri Gundu" initials="SG" userId="S::Sri.Gundu@aemo.com.au::18cf12b4-4a4f-4f13-9461-d46c6b368d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519B"/>
    <a:srgbClr val="7A337D"/>
    <a:srgbClr val="D8D8D8"/>
    <a:srgbClr val="2AAFC9"/>
    <a:srgbClr val="7C7FAB"/>
    <a:srgbClr val="E56A54"/>
    <a:srgbClr val="FDD26E"/>
    <a:srgbClr val="A4DBE8"/>
    <a:srgbClr val="E3E8F0"/>
    <a:srgbClr val="606E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F136A-B8AB-4770-9864-2BA616F83E2D}" v="1" dt="2026-04-22T01:20:00.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A0CDE-82FF-6D41-823E-AECF9923FA65}"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5F2EC-4926-6E49-A9C1-C60F4D8F26A5}" type="slidenum">
              <a:rPr lang="en-US" smtClean="0"/>
              <a:t>‹#›</a:t>
            </a:fld>
            <a:endParaRPr lang="en-US"/>
          </a:p>
        </p:txBody>
      </p:sp>
    </p:spTree>
    <p:extLst>
      <p:ext uri="{BB962C8B-B14F-4D97-AF65-F5344CB8AC3E}">
        <p14:creationId xmlns:p14="http://schemas.microsoft.com/office/powerpoint/2010/main" val="154576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365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5EBF3AF6-BFCE-4E4A-AF1D-F193141FC744}" type="datetime1">
              <a:rPr lang="en-AU" smtClean="0"/>
              <a:t>28/04/2026</a:t>
            </a:fld>
            <a:endParaRPr lang="en-US"/>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90449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134241AE-9F98-9349-BDD3-E80BF168A12D}" type="datetime1">
              <a:rPr lang="en-AU" smtClean="0"/>
              <a:t>28/04/2026</a:t>
            </a:fld>
            <a:endParaRPr lang="en-US"/>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59083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3B7FC97A-96B0-1248-B37A-49D4BF59CCDE}" type="datetime1">
              <a:rPr lang="en-AU" smtClean="0"/>
              <a:t>28/04/2026</a:t>
            </a:fld>
            <a:endParaRPr lang="en-US"/>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38887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F91D74E2-673D-5443-AB82-5465FF08957A}" type="datetime1">
              <a:rPr lang="en-AU" smtClean="0"/>
              <a:t>28/04/2026</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713AB538-E724-0A46-AEB0-E520B1BBAFEE}" type="slidenum">
              <a:rPr lang="en-US" smtClean="0"/>
              <a:pPr/>
              <a:t>‹#›</a:t>
            </a:fld>
            <a:endParaRPr lang="en-US"/>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65100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F91D74E2-673D-5443-AB82-5465FF08957A}" type="datetime1">
              <a:rPr lang="en-AU" smtClean="0"/>
              <a:pPr/>
              <a:t>28/04/2026</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713AB538-E724-0A46-AEB0-E520B1BBAFEE}" type="slidenum">
              <a:rPr lang="en-US" smtClean="0"/>
              <a:pPr/>
              <a:t>‹#›</a:t>
            </a:fld>
            <a:endParaRPr lang="en-US"/>
          </a:p>
        </p:txBody>
      </p:sp>
      <p:pic>
        <p:nvPicPr>
          <p:cNvPr id="2" name="Picture 1">
            <a:extLst>
              <a:ext uri="{FF2B5EF4-FFF2-40B4-BE49-F238E27FC236}">
                <a16:creationId xmlns:a16="http://schemas.microsoft.com/office/drawing/2014/main" id="{2025E601-9FA4-FF4D-8E6E-C71BEA474A0E}"/>
              </a:ext>
            </a:extLst>
          </p:cNvPr>
          <p:cNvPicPr>
            <a:picLocks noChangeAspect="1"/>
          </p:cNvPicPr>
          <p:nvPr userDrawn="1"/>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29926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FEE8978-79B1-3D44-9527-A5B38DA5CA4C}" type="datetime1">
              <a:rPr lang="en-AU" smtClean="0"/>
              <a:t>28/04/2026</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9943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7F69F270-5BDE-C54C-8230-EE0A83295664}" type="datetime1">
              <a:rPr lang="en-AU" smtClean="0"/>
              <a:t>28/04/2026</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2649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6C56DFB-F114-0940-A297-EF923B1E9939}" type="datetime1">
              <a:rPr lang="en-AU" smtClean="0"/>
              <a:t>28/04/2026</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770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userDrawn="1"/>
        </p:nvSpPr>
        <p:spPr>
          <a:xfrm>
            <a:off x="3797935" y="4378072"/>
            <a:ext cx="4596130" cy="523220"/>
          </a:xfrm>
          <a:prstGeom prst="rect">
            <a:avLst/>
          </a:prstGeom>
        </p:spPr>
        <p:txBody>
          <a:bodyPr wrap="none">
            <a:spAutoFit/>
          </a:bodyPr>
          <a:lstStyle/>
          <a:p>
            <a:pPr algn="ctr"/>
            <a:r>
              <a:rPr lang="en-US" sz="2800">
                <a:solidFill>
                  <a:schemeClr val="bg1"/>
                </a:solidFill>
                <a:latin typeface="Century Gothic" panose="020B0502020202020204" pitchFamily="34" charset="0"/>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userDrawn="1"/>
        </p:nvSpPr>
        <p:spPr>
          <a:xfrm>
            <a:off x="4406280" y="4992669"/>
            <a:ext cx="3379451" cy="646331"/>
          </a:xfrm>
          <a:prstGeom prst="rect">
            <a:avLst/>
          </a:prstGeom>
        </p:spPr>
        <p:txBody>
          <a:bodyPr wrap="none">
            <a:spAutoFit/>
          </a:bodyPr>
          <a:lstStyle/>
          <a:p>
            <a:pPr algn="ctr"/>
            <a:r>
              <a:rPr lang="en-US" sz="3600" b="1">
                <a:solidFill>
                  <a:schemeClr val="accent2"/>
                </a:solidFill>
                <a:latin typeface="Century Gothic" panose="020B0502020202020204" pitchFamily="34" charset="0"/>
              </a:rPr>
              <a:t>aemo.com.au</a:t>
            </a:r>
          </a:p>
        </p:txBody>
      </p:sp>
    </p:spTree>
    <p:extLst>
      <p:ext uri="{BB962C8B-B14F-4D97-AF65-F5344CB8AC3E}">
        <p14:creationId xmlns:p14="http://schemas.microsoft.com/office/powerpoint/2010/main" val="10163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69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233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37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AA10802A-4FF1-1641-BCAF-D933730FE834}" type="datetime1">
              <a:rPr lang="en-AU" smtClean="0"/>
              <a:t>28/04/2026</a:t>
            </a:fld>
            <a:endParaRPr lang="en-US"/>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4356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D6ED13E6-4384-A94C-969D-7EE3D956CEF5}" type="datetime1">
              <a:rPr lang="en-AU" smtClean="0"/>
              <a:t>28/04/2026</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49556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366087E2-3B2C-294B-991F-E896D3AA2A0A}" type="datetime1">
              <a:rPr lang="en-AU" smtClean="0"/>
              <a:t>28/04/2026</a:t>
            </a:fld>
            <a:endParaRPr lang="en-US"/>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79838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63A16E7A-A311-EC48-9053-49DC35F52040}" type="datetime1">
              <a:rPr lang="en-AU" smtClean="0"/>
              <a:t>28/04/2026</a:t>
            </a:fld>
            <a:endParaRPr lang="en-US"/>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02029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1BA0721A-4309-5442-9655-9E214D986AE2}" type="datetime1">
              <a:rPr lang="en-AU" smtClean="0"/>
              <a:t>28/04/2026</a:t>
            </a:fld>
            <a:endParaRPr lang="en-US"/>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17750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F91D74E2-673D-5443-AB82-5465FF08957A}" type="datetime1">
              <a:rPr lang="en-AU" smtClean="0"/>
              <a:t>28/04/2026</a:t>
            </a:fld>
            <a:endParaRPr lang="en-US"/>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endParaRPr lang="en-US"/>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713AB538-E724-0A46-AEB0-E520B1BBAFEE}" type="slidenum">
              <a:rPr lang="en-US" smtClean="0"/>
              <a:pPr/>
              <a:t>‹#›</a:t>
            </a:fld>
            <a:endParaRPr lang="en-US"/>
          </a:p>
        </p:txBody>
      </p:sp>
    </p:spTree>
    <p:extLst>
      <p:ext uri="{BB962C8B-B14F-4D97-AF65-F5344CB8AC3E}">
        <p14:creationId xmlns:p14="http://schemas.microsoft.com/office/powerpoint/2010/main" val="50604714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49" r:id="rId5"/>
    <p:sldLayoutId id="2147483650" r:id="rId6"/>
    <p:sldLayoutId id="2147483652" r:id="rId7"/>
    <p:sldLayoutId id="2147483653" r:id="rId8"/>
    <p:sldLayoutId id="2147483654" r:id="rId9"/>
    <p:sldLayoutId id="2147483655" r:id="rId10"/>
    <p:sldLayoutId id="2147483656" r:id="rId11"/>
    <p:sldLayoutId id="2147483657" r:id="rId12"/>
    <p:sldLayoutId id="2147483667" r:id="rId13"/>
    <p:sldLayoutId id="2147483668" r:id="rId14"/>
    <p:sldLayoutId id="2147483662" r:id="rId15"/>
    <p:sldLayoutId id="2147483663" r:id="rId16"/>
    <p:sldLayoutId id="2147483664" r:id="rId17"/>
    <p:sldLayoutId id="2147483666" r:id="rId18"/>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3905-2EFC-024A-993F-90E6961A1515}"/>
              </a:ext>
            </a:extLst>
          </p:cNvPr>
          <p:cNvSpPr>
            <a:spLocks noGrp="1"/>
          </p:cNvSpPr>
          <p:nvPr>
            <p:ph type="ctrTitle"/>
          </p:nvPr>
        </p:nvSpPr>
        <p:spPr>
          <a:xfrm>
            <a:off x="724931" y="588491"/>
            <a:ext cx="7241058" cy="3031524"/>
          </a:xfrm>
        </p:spPr>
        <p:txBody>
          <a:bodyPr>
            <a:normAutofit/>
          </a:bodyPr>
          <a:lstStyle/>
          <a:p>
            <a:r>
              <a:rPr lang="en-US" sz="4000"/>
              <a:t>IDX R1 Entities and Entitlements</a:t>
            </a:r>
          </a:p>
        </p:txBody>
      </p:sp>
      <p:sp>
        <p:nvSpPr>
          <p:cNvPr id="3" name="Subtitle 2">
            <a:extLst>
              <a:ext uri="{FF2B5EF4-FFF2-40B4-BE49-F238E27FC236}">
                <a16:creationId xmlns:a16="http://schemas.microsoft.com/office/drawing/2014/main" id="{D0A3EBAE-12C6-DB44-95E1-63A79C4B4C9D}"/>
              </a:ext>
            </a:extLst>
          </p:cNvPr>
          <p:cNvSpPr>
            <a:spLocks noGrp="1"/>
          </p:cNvSpPr>
          <p:nvPr>
            <p:ph type="subTitle" idx="1"/>
          </p:nvPr>
        </p:nvSpPr>
        <p:spPr>
          <a:xfrm>
            <a:off x="171220" y="3937715"/>
            <a:ext cx="6360154" cy="1748524"/>
          </a:xfrm>
        </p:spPr>
        <p:txBody>
          <a:bodyPr vert="horz" lIns="91440" tIns="45720" rIns="91440" bIns="45720" rtlCol="0" anchor="t">
            <a:normAutofit/>
          </a:bodyPr>
          <a:lstStyle/>
          <a:p>
            <a:r>
              <a:rPr lang="en-US" sz="2400">
                <a:latin typeface="Century Gothic"/>
              </a:rPr>
              <a:t>Solution Architecture</a:t>
            </a:r>
          </a:p>
          <a:p>
            <a:r>
              <a:rPr lang="en-US" sz="2400">
                <a:latin typeface="Century Gothic"/>
              </a:rPr>
              <a:t>P2054 – Industry Data Exchange</a:t>
            </a:r>
            <a:endParaRPr lang="en-US"/>
          </a:p>
        </p:txBody>
      </p:sp>
    </p:spTree>
    <p:extLst>
      <p:ext uri="{BB962C8B-B14F-4D97-AF65-F5344CB8AC3E}">
        <p14:creationId xmlns:p14="http://schemas.microsoft.com/office/powerpoint/2010/main" val="91379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A70EE9-EACE-B202-0548-5033709BABE1}"/>
              </a:ext>
            </a:extLst>
          </p:cNvPr>
          <p:cNvSpPr>
            <a:spLocks noGrp="1"/>
          </p:cNvSpPr>
          <p:nvPr>
            <p:ph type="title"/>
          </p:nvPr>
        </p:nvSpPr>
        <p:spPr/>
        <p:txBody>
          <a:bodyPr/>
          <a:lstStyle/>
          <a:p>
            <a:r>
              <a:rPr lang="en-AU"/>
              <a:t>IDX Release 1 Capabilities,</a:t>
            </a:r>
            <a:br>
              <a:rPr lang="en-AU"/>
            </a:br>
            <a:r>
              <a:rPr lang="en-AU"/>
              <a:t>PQD Business Function and Entities</a:t>
            </a:r>
          </a:p>
        </p:txBody>
      </p:sp>
      <p:sp>
        <p:nvSpPr>
          <p:cNvPr id="5" name="TextBox 4">
            <a:extLst>
              <a:ext uri="{FF2B5EF4-FFF2-40B4-BE49-F238E27FC236}">
                <a16:creationId xmlns:a16="http://schemas.microsoft.com/office/drawing/2014/main" id="{65081D4E-6D98-F9A2-9AD7-6C279AA00107}"/>
              </a:ext>
            </a:extLst>
          </p:cNvPr>
          <p:cNvSpPr txBox="1"/>
          <p:nvPr/>
        </p:nvSpPr>
        <p:spPr>
          <a:xfrm>
            <a:off x="550191" y="1674674"/>
            <a:ext cx="10269416" cy="1754326"/>
          </a:xfrm>
          <a:prstGeom prst="rect">
            <a:avLst/>
          </a:prstGeom>
          <a:noFill/>
        </p:spPr>
        <p:txBody>
          <a:bodyPr wrap="square" rtlCol="0">
            <a:spAutoFit/>
          </a:bodyPr>
          <a:lstStyle/>
          <a:p>
            <a:r>
              <a:rPr lang="en-AU" dirty="0"/>
              <a:t>The BPQD API and all other IDX services (e.g. Transaction Logging) will use URM/MSATS for all entitlements and permissions.</a:t>
            </a:r>
          </a:p>
          <a:p>
            <a:r>
              <a:rPr lang="en-AU" dirty="0"/>
              <a:t>These entitlements in URM will allow participants to use API and User Interfaces from IDX. </a:t>
            </a:r>
          </a:p>
          <a:p>
            <a:r>
              <a:rPr lang="en-AU" dirty="0"/>
              <a:t>Permissions within those entitlements will allow varying levels of access to BPQD API and the IDX services.</a:t>
            </a:r>
          </a:p>
          <a:p>
            <a:endParaRPr lang="en-AU" dirty="0"/>
          </a:p>
          <a:p>
            <a:r>
              <a:rPr lang="en-AU" dirty="0"/>
              <a:t>The following slides outline the BPQD and the IDX services which will be available in Release-1.</a:t>
            </a:r>
          </a:p>
        </p:txBody>
      </p:sp>
      <p:sp>
        <p:nvSpPr>
          <p:cNvPr id="6" name="TextBox 5">
            <a:extLst>
              <a:ext uri="{FF2B5EF4-FFF2-40B4-BE49-F238E27FC236}">
                <a16:creationId xmlns:a16="http://schemas.microsoft.com/office/drawing/2014/main" id="{AA626B5A-1659-5088-C1A5-A845527DCCFA}"/>
              </a:ext>
            </a:extLst>
          </p:cNvPr>
          <p:cNvSpPr txBox="1"/>
          <p:nvPr/>
        </p:nvSpPr>
        <p:spPr>
          <a:xfrm>
            <a:off x="550191" y="3708627"/>
            <a:ext cx="10269416" cy="1015663"/>
          </a:xfrm>
          <a:prstGeom prst="rect">
            <a:avLst/>
          </a:prstGeom>
          <a:noFill/>
        </p:spPr>
        <p:txBody>
          <a:bodyPr wrap="square" rtlCol="0">
            <a:spAutoFit/>
          </a:bodyPr>
          <a:lstStyle/>
          <a:p>
            <a:r>
              <a:rPr lang="en-AU" sz="2400" b="1" dirty="0"/>
              <a:t>Using the UI</a:t>
            </a:r>
          </a:p>
          <a:p>
            <a:r>
              <a:rPr lang="en-AU" dirty="0"/>
              <a:t>All IDX WebApps will be on the Markets Portal. Entitlements and permissions can be created and granted to users in URM. The following slides will outline the entity names and what the permissions allow access to.</a:t>
            </a:r>
          </a:p>
        </p:txBody>
      </p:sp>
      <p:sp>
        <p:nvSpPr>
          <p:cNvPr id="7" name="TextBox 6">
            <a:extLst>
              <a:ext uri="{FF2B5EF4-FFF2-40B4-BE49-F238E27FC236}">
                <a16:creationId xmlns:a16="http://schemas.microsoft.com/office/drawing/2014/main" id="{A235093C-6DEA-AF62-C0E6-AA3DE00444D8}"/>
              </a:ext>
            </a:extLst>
          </p:cNvPr>
          <p:cNvSpPr txBox="1"/>
          <p:nvPr/>
        </p:nvSpPr>
        <p:spPr>
          <a:xfrm>
            <a:off x="550191" y="5049976"/>
            <a:ext cx="10269416" cy="1015663"/>
          </a:xfrm>
          <a:prstGeom prst="rect">
            <a:avLst/>
          </a:prstGeom>
          <a:noFill/>
        </p:spPr>
        <p:txBody>
          <a:bodyPr wrap="square" rtlCol="0">
            <a:spAutoFit/>
          </a:bodyPr>
          <a:lstStyle/>
          <a:p>
            <a:r>
              <a:rPr lang="en-AU" sz="2400" b="1" dirty="0"/>
              <a:t>Using the APIs</a:t>
            </a:r>
          </a:p>
          <a:p>
            <a:r>
              <a:rPr lang="en-AU" dirty="0"/>
              <a:t>All IDX WebApp capabilities are also available as APIs, and BPQD itself is an API. </a:t>
            </a:r>
          </a:p>
          <a:p>
            <a:r>
              <a:rPr lang="en-AU" dirty="0"/>
              <a:t>Entitlements and permissions can be created and granted to machine-accounts as users in URM.</a:t>
            </a:r>
          </a:p>
        </p:txBody>
      </p:sp>
    </p:spTree>
    <p:extLst>
      <p:ext uri="{BB962C8B-B14F-4D97-AF65-F5344CB8AC3E}">
        <p14:creationId xmlns:p14="http://schemas.microsoft.com/office/powerpoint/2010/main" val="332336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0529-409F-9410-F6B5-E870C9CE91A5}"/>
              </a:ext>
            </a:extLst>
          </p:cNvPr>
          <p:cNvSpPr>
            <a:spLocks noGrp="1"/>
          </p:cNvSpPr>
          <p:nvPr>
            <p:ph type="title"/>
          </p:nvPr>
        </p:nvSpPr>
        <p:spPr>
          <a:xfrm>
            <a:off x="550191" y="59951"/>
            <a:ext cx="9887917" cy="1219199"/>
          </a:xfrm>
        </p:spPr>
        <p:txBody>
          <a:bodyPr/>
          <a:lstStyle/>
          <a:p>
            <a:r>
              <a:rPr lang="en-AU"/>
              <a:t>BPQD</a:t>
            </a:r>
          </a:p>
        </p:txBody>
      </p:sp>
      <p:sp>
        <p:nvSpPr>
          <p:cNvPr id="4" name="Slide Number Placeholder 3">
            <a:extLst>
              <a:ext uri="{FF2B5EF4-FFF2-40B4-BE49-F238E27FC236}">
                <a16:creationId xmlns:a16="http://schemas.microsoft.com/office/drawing/2014/main" id="{9265A44B-E1BD-CA90-CF00-A20357FAE87B}"/>
              </a:ext>
            </a:extLst>
          </p:cNvPr>
          <p:cNvSpPr>
            <a:spLocks noGrp="1"/>
          </p:cNvSpPr>
          <p:nvPr>
            <p:ph type="sldNum" sz="quarter" idx="12"/>
          </p:nvPr>
        </p:nvSpPr>
        <p:spPr/>
        <p:txBody>
          <a:bodyPr/>
          <a:lstStyle/>
          <a:p>
            <a:fld id="{713AB538-E724-0A46-AEB0-E520B1BBAFEE}" type="slidenum">
              <a:rPr lang="en-US" smtClean="0"/>
              <a:t>3</a:t>
            </a:fld>
            <a:endParaRPr lang="en-US"/>
          </a:p>
        </p:txBody>
      </p:sp>
      <p:graphicFrame>
        <p:nvGraphicFramePr>
          <p:cNvPr id="5" name="Table 4">
            <a:extLst>
              <a:ext uri="{FF2B5EF4-FFF2-40B4-BE49-F238E27FC236}">
                <a16:creationId xmlns:a16="http://schemas.microsoft.com/office/drawing/2014/main" id="{B5085BFC-18E2-D3D4-87AB-8DDCE9A19F09}"/>
              </a:ext>
            </a:extLst>
          </p:cNvPr>
          <p:cNvGraphicFramePr>
            <a:graphicFrameLocks noGrp="1"/>
          </p:cNvGraphicFramePr>
          <p:nvPr>
            <p:extLst>
              <p:ext uri="{D42A27DB-BD31-4B8C-83A1-F6EECF244321}">
                <p14:modId xmlns:p14="http://schemas.microsoft.com/office/powerpoint/2010/main" val="2737220404"/>
              </p:ext>
            </p:extLst>
          </p:nvPr>
        </p:nvGraphicFramePr>
        <p:xfrm>
          <a:off x="665537" y="944841"/>
          <a:ext cx="4070850" cy="370840"/>
        </p:xfrm>
        <a:graphic>
          <a:graphicData uri="http://schemas.openxmlformats.org/drawingml/2006/table">
            <a:tbl>
              <a:tblPr firstCol="1" bandRow="1">
                <a:tableStyleId>{5C22544A-7EE6-4342-B048-85BDC9FD1C3A}</a:tableStyleId>
              </a:tblPr>
              <a:tblGrid>
                <a:gridCol w="1960880">
                  <a:extLst>
                    <a:ext uri="{9D8B030D-6E8A-4147-A177-3AD203B41FA5}">
                      <a16:colId xmlns:a16="http://schemas.microsoft.com/office/drawing/2014/main" val="666872424"/>
                    </a:ext>
                  </a:extLst>
                </a:gridCol>
                <a:gridCol w="2109970">
                  <a:extLst>
                    <a:ext uri="{9D8B030D-6E8A-4147-A177-3AD203B41FA5}">
                      <a16:colId xmlns:a16="http://schemas.microsoft.com/office/drawing/2014/main" val="135692427"/>
                    </a:ext>
                  </a:extLst>
                </a:gridCol>
              </a:tblGrid>
              <a:tr h="370840">
                <a:tc>
                  <a:txBody>
                    <a:bodyPr/>
                    <a:lstStyle/>
                    <a:p>
                      <a:r>
                        <a:rPr lang="en-AU"/>
                        <a:t>Entity Name:</a:t>
                      </a:r>
                    </a:p>
                  </a:txBody>
                  <a:tcPr/>
                </a:tc>
                <a:tc>
                  <a:txBody>
                    <a:bodyPr/>
                    <a:lstStyle/>
                    <a:p>
                      <a:r>
                        <a:rPr lang="en-AU" dirty="0"/>
                        <a:t>PQD_BPQD</a:t>
                      </a:r>
                    </a:p>
                  </a:txBody>
                  <a:tcPr/>
                </a:tc>
                <a:extLst>
                  <a:ext uri="{0D108BD9-81ED-4DB2-BD59-A6C34878D82A}">
                    <a16:rowId xmlns:a16="http://schemas.microsoft.com/office/drawing/2014/main" val="2925218821"/>
                  </a:ext>
                </a:extLst>
              </a:tr>
            </a:tbl>
          </a:graphicData>
        </a:graphic>
      </p:graphicFrame>
      <p:pic>
        <p:nvPicPr>
          <p:cNvPr id="9" name="Picture 8">
            <a:extLst>
              <a:ext uri="{FF2B5EF4-FFF2-40B4-BE49-F238E27FC236}">
                <a16:creationId xmlns:a16="http://schemas.microsoft.com/office/drawing/2014/main" id="{21BA0291-BD62-B095-F6FF-C11B5E5FBE48}"/>
              </a:ext>
            </a:extLst>
          </p:cNvPr>
          <p:cNvPicPr>
            <a:picLocks noChangeAspect="1"/>
          </p:cNvPicPr>
          <p:nvPr/>
        </p:nvPicPr>
        <p:blipFill>
          <a:blip r:embed="rId2"/>
          <a:stretch>
            <a:fillRect/>
          </a:stretch>
        </p:blipFill>
        <p:spPr>
          <a:xfrm>
            <a:off x="4779344" y="2021165"/>
            <a:ext cx="5909908" cy="4111241"/>
          </a:xfrm>
          <a:prstGeom prst="rect">
            <a:avLst/>
          </a:prstGeom>
        </p:spPr>
      </p:pic>
      <p:sp>
        <p:nvSpPr>
          <p:cNvPr id="10" name="Rectangle: Rounded Corners 9">
            <a:extLst>
              <a:ext uri="{FF2B5EF4-FFF2-40B4-BE49-F238E27FC236}">
                <a16:creationId xmlns:a16="http://schemas.microsoft.com/office/drawing/2014/main" id="{004822F6-96F0-82CC-45A1-71ADF43877D7}"/>
              </a:ext>
            </a:extLst>
          </p:cNvPr>
          <p:cNvSpPr/>
          <p:nvPr/>
        </p:nvSpPr>
        <p:spPr>
          <a:xfrm>
            <a:off x="674028" y="3768582"/>
            <a:ext cx="1243173" cy="6164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READ</a:t>
            </a:r>
          </a:p>
        </p:txBody>
      </p:sp>
      <p:sp>
        <p:nvSpPr>
          <p:cNvPr id="11" name="Rectangle: Rounded Corners 10">
            <a:extLst>
              <a:ext uri="{FF2B5EF4-FFF2-40B4-BE49-F238E27FC236}">
                <a16:creationId xmlns:a16="http://schemas.microsoft.com/office/drawing/2014/main" id="{6DBB7B7C-DCC6-11AB-18FA-AF7385FEE90F}"/>
              </a:ext>
            </a:extLst>
          </p:cNvPr>
          <p:cNvSpPr/>
          <p:nvPr/>
        </p:nvSpPr>
        <p:spPr>
          <a:xfrm>
            <a:off x="674028" y="2379602"/>
            <a:ext cx="1243173" cy="61645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a:t>CREATE</a:t>
            </a:r>
          </a:p>
        </p:txBody>
      </p:sp>
      <p:sp>
        <p:nvSpPr>
          <p:cNvPr id="12" name="Rectangle: Rounded Corners 11">
            <a:extLst>
              <a:ext uri="{FF2B5EF4-FFF2-40B4-BE49-F238E27FC236}">
                <a16:creationId xmlns:a16="http://schemas.microsoft.com/office/drawing/2014/main" id="{38A41C7E-B697-E94B-D4C8-EB996F7FADE7}"/>
              </a:ext>
            </a:extLst>
          </p:cNvPr>
          <p:cNvSpPr/>
          <p:nvPr/>
        </p:nvSpPr>
        <p:spPr>
          <a:xfrm>
            <a:off x="674027" y="5478802"/>
            <a:ext cx="1243173" cy="61645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AU"/>
              <a:t>DELETE</a:t>
            </a:r>
          </a:p>
        </p:txBody>
      </p:sp>
      <p:cxnSp>
        <p:nvCxnSpPr>
          <p:cNvPr id="14" name="Connector: Curved 13">
            <a:extLst>
              <a:ext uri="{FF2B5EF4-FFF2-40B4-BE49-F238E27FC236}">
                <a16:creationId xmlns:a16="http://schemas.microsoft.com/office/drawing/2014/main" id="{5C669163-24DE-A408-C288-F0C44102E6EE}"/>
              </a:ext>
            </a:extLst>
          </p:cNvPr>
          <p:cNvCxnSpPr>
            <a:cxnSpLocks/>
            <a:stCxn id="10" idx="3"/>
            <a:endCxn id="9" idx="1"/>
          </p:cNvCxnSpPr>
          <p:nvPr/>
        </p:nvCxnSpPr>
        <p:spPr>
          <a:xfrm flipV="1">
            <a:off x="1917201" y="4076786"/>
            <a:ext cx="2862143" cy="21"/>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9A8D6737-10DD-2E7D-62F1-9B35FCEFBFA3}"/>
              </a:ext>
            </a:extLst>
          </p:cNvPr>
          <p:cNvCxnSpPr>
            <a:cxnSpLocks/>
            <a:stCxn id="11" idx="3"/>
          </p:cNvCxnSpPr>
          <p:nvPr/>
        </p:nvCxnSpPr>
        <p:spPr>
          <a:xfrm flipV="1">
            <a:off x="1917201" y="2685020"/>
            <a:ext cx="3033092" cy="2807"/>
          </a:xfrm>
          <a:prstGeom prst="curved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sp>
        <p:nvSpPr>
          <p:cNvPr id="36" name="Left Bracket 35">
            <a:extLst>
              <a:ext uri="{FF2B5EF4-FFF2-40B4-BE49-F238E27FC236}">
                <a16:creationId xmlns:a16="http://schemas.microsoft.com/office/drawing/2014/main" id="{8C8F3FA2-85BD-7860-B56E-14CD8B7606AF}"/>
              </a:ext>
            </a:extLst>
          </p:cNvPr>
          <p:cNvSpPr/>
          <p:nvPr/>
        </p:nvSpPr>
        <p:spPr>
          <a:xfrm>
            <a:off x="4865370" y="3286125"/>
            <a:ext cx="281940" cy="191262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45" name="Connector: Curved 44">
            <a:extLst>
              <a:ext uri="{FF2B5EF4-FFF2-40B4-BE49-F238E27FC236}">
                <a16:creationId xmlns:a16="http://schemas.microsoft.com/office/drawing/2014/main" id="{15BEF9C2-4DF7-8789-4E3A-AFB690974F02}"/>
              </a:ext>
            </a:extLst>
          </p:cNvPr>
          <p:cNvCxnSpPr>
            <a:cxnSpLocks/>
          </p:cNvCxnSpPr>
          <p:nvPr/>
        </p:nvCxnSpPr>
        <p:spPr>
          <a:xfrm>
            <a:off x="1917200" y="5794647"/>
            <a:ext cx="2948170" cy="12700"/>
          </a:xfrm>
          <a:prstGeom prst="curved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51" name="TextBox 50">
            <a:extLst>
              <a:ext uri="{FF2B5EF4-FFF2-40B4-BE49-F238E27FC236}">
                <a16:creationId xmlns:a16="http://schemas.microsoft.com/office/drawing/2014/main" id="{62D9230D-F11A-014B-ED60-97652E074BD4}"/>
              </a:ext>
            </a:extLst>
          </p:cNvPr>
          <p:cNvSpPr txBox="1"/>
          <p:nvPr/>
        </p:nvSpPr>
        <p:spPr>
          <a:xfrm>
            <a:off x="674027" y="1698631"/>
            <a:ext cx="1730154" cy="369332"/>
          </a:xfrm>
          <a:prstGeom prst="rect">
            <a:avLst/>
          </a:prstGeom>
          <a:noFill/>
        </p:spPr>
        <p:txBody>
          <a:bodyPr wrap="none" rtlCol="0">
            <a:spAutoFit/>
          </a:bodyPr>
          <a:lstStyle/>
          <a:p>
            <a:r>
              <a:rPr lang="en-AU"/>
              <a:t>URM Permission</a:t>
            </a:r>
          </a:p>
        </p:txBody>
      </p:sp>
      <p:sp>
        <p:nvSpPr>
          <p:cNvPr id="52" name="TextBox 51">
            <a:extLst>
              <a:ext uri="{FF2B5EF4-FFF2-40B4-BE49-F238E27FC236}">
                <a16:creationId xmlns:a16="http://schemas.microsoft.com/office/drawing/2014/main" id="{D8717F2E-B6AF-0416-AFF9-590A80EF4F50}"/>
              </a:ext>
            </a:extLst>
          </p:cNvPr>
          <p:cNvSpPr txBox="1"/>
          <p:nvPr/>
        </p:nvSpPr>
        <p:spPr>
          <a:xfrm>
            <a:off x="4779344" y="1739289"/>
            <a:ext cx="1396023" cy="369332"/>
          </a:xfrm>
          <a:prstGeom prst="rect">
            <a:avLst/>
          </a:prstGeom>
          <a:noFill/>
        </p:spPr>
        <p:txBody>
          <a:bodyPr wrap="none" rtlCol="0">
            <a:spAutoFit/>
          </a:bodyPr>
          <a:lstStyle/>
          <a:p>
            <a:r>
              <a:rPr lang="en-AU"/>
              <a:t>API Endpoint</a:t>
            </a:r>
          </a:p>
        </p:txBody>
      </p:sp>
      <p:sp>
        <p:nvSpPr>
          <p:cNvPr id="53" name="TextBox 52">
            <a:extLst>
              <a:ext uri="{FF2B5EF4-FFF2-40B4-BE49-F238E27FC236}">
                <a16:creationId xmlns:a16="http://schemas.microsoft.com/office/drawing/2014/main" id="{5CCDB2BA-86FD-4442-CE44-4EB13BF22458}"/>
              </a:ext>
            </a:extLst>
          </p:cNvPr>
          <p:cNvSpPr txBox="1"/>
          <p:nvPr/>
        </p:nvSpPr>
        <p:spPr>
          <a:xfrm>
            <a:off x="717061" y="6259810"/>
            <a:ext cx="8860498" cy="461665"/>
          </a:xfrm>
          <a:prstGeom prst="rect">
            <a:avLst/>
          </a:prstGeom>
          <a:noFill/>
        </p:spPr>
        <p:txBody>
          <a:bodyPr wrap="square" rtlCol="0">
            <a:spAutoFit/>
          </a:bodyPr>
          <a:lstStyle/>
          <a:p>
            <a:r>
              <a:rPr lang="en-AU" sz="1200" dirty="0"/>
              <a:t>NOTE: In URM, when Update is assigned it inherits Read, when Create is assigned it inherits Update and Read and when Delete is assigned it inherits Create, Update and Read.</a:t>
            </a:r>
          </a:p>
        </p:txBody>
      </p:sp>
    </p:spTree>
    <p:extLst>
      <p:ext uri="{BB962C8B-B14F-4D97-AF65-F5344CB8AC3E}">
        <p14:creationId xmlns:p14="http://schemas.microsoft.com/office/powerpoint/2010/main" val="244113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91A32-B949-1AFE-9E58-9077D6CA4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BD678-0F99-B9F8-979D-37A9B7545A12}"/>
              </a:ext>
            </a:extLst>
          </p:cNvPr>
          <p:cNvSpPr>
            <a:spLocks noGrp="1"/>
          </p:cNvSpPr>
          <p:nvPr>
            <p:ph type="title"/>
          </p:nvPr>
        </p:nvSpPr>
        <p:spPr>
          <a:xfrm>
            <a:off x="550191" y="59951"/>
            <a:ext cx="9887917" cy="1219199"/>
          </a:xfrm>
        </p:spPr>
        <p:txBody>
          <a:bodyPr/>
          <a:lstStyle/>
          <a:p>
            <a:r>
              <a:rPr lang="en-AU"/>
              <a:t>Transaction Logging</a:t>
            </a:r>
          </a:p>
        </p:txBody>
      </p:sp>
      <p:sp>
        <p:nvSpPr>
          <p:cNvPr id="4" name="Slide Number Placeholder 3">
            <a:extLst>
              <a:ext uri="{FF2B5EF4-FFF2-40B4-BE49-F238E27FC236}">
                <a16:creationId xmlns:a16="http://schemas.microsoft.com/office/drawing/2014/main" id="{B6DC11E1-F540-3E0E-4ACD-A51F27F25A83}"/>
              </a:ext>
            </a:extLst>
          </p:cNvPr>
          <p:cNvSpPr>
            <a:spLocks noGrp="1"/>
          </p:cNvSpPr>
          <p:nvPr>
            <p:ph type="sldNum" sz="quarter" idx="12"/>
          </p:nvPr>
        </p:nvSpPr>
        <p:spPr/>
        <p:txBody>
          <a:bodyPr/>
          <a:lstStyle/>
          <a:p>
            <a:fld id="{713AB538-E724-0A46-AEB0-E520B1BBAFEE}" type="slidenum">
              <a:rPr lang="en-US" smtClean="0"/>
              <a:t>4</a:t>
            </a:fld>
            <a:endParaRPr lang="en-US"/>
          </a:p>
        </p:txBody>
      </p:sp>
      <p:graphicFrame>
        <p:nvGraphicFramePr>
          <p:cNvPr id="5" name="Table 4">
            <a:extLst>
              <a:ext uri="{FF2B5EF4-FFF2-40B4-BE49-F238E27FC236}">
                <a16:creationId xmlns:a16="http://schemas.microsoft.com/office/drawing/2014/main" id="{8D2175D9-C058-DD84-3A3B-5002689FAB59}"/>
              </a:ext>
            </a:extLst>
          </p:cNvPr>
          <p:cNvGraphicFramePr>
            <a:graphicFrameLocks noGrp="1"/>
          </p:cNvGraphicFramePr>
          <p:nvPr>
            <p:extLst>
              <p:ext uri="{D42A27DB-BD31-4B8C-83A1-F6EECF244321}">
                <p14:modId xmlns:p14="http://schemas.microsoft.com/office/powerpoint/2010/main" val="654279047"/>
              </p:ext>
            </p:extLst>
          </p:nvPr>
        </p:nvGraphicFramePr>
        <p:xfrm>
          <a:off x="665537" y="944841"/>
          <a:ext cx="4070850" cy="370840"/>
        </p:xfrm>
        <a:graphic>
          <a:graphicData uri="http://schemas.openxmlformats.org/drawingml/2006/table">
            <a:tbl>
              <a:tblPr firstCol="1" bandRow="1">
                <a:tableStyleId>{5C22544A-7EE6-4342-B048-85BDC9FD1C3A}</a:tableStyleId>
              </a:tblPr>
              <a:tblGrid>
                <a:gridCol w="1450939">
                  <a:extLst>
                    <a:ext uri="{9D8B030D-6E8A-4147-A177-3AD203B41FA5}">
                      <a16:colId xmlns:a16="http://schemas.microsoft.com/office/drawing/2014/main" val="666872424"/>
                    </a:ext>
                  </a:extLst>
                </a:gridCol>
                <a:gridCol w="2619911">
                  <a:extLst>
                    <a:ext uri="{9D8B030D-6E8A-4147-A177-3AD203B41FA5}">
                      <a16:colId xmlns:a16="http://schemas.microsoft.com/office/drawing/2014/main" val="135692427"/>
                    </a:ext>
                  </a:extLst>
                </a:gridCol>
              </a:tblGrid>
              <a:tr h="370840">
                <a:tc>
                  <a:txBody>
                    <a:bodyPr/>
                    <a:lstStyle/>
                    <a:p>
                      <a:r>
                        <a:rPr lang="en-AU"/>
                        <a:t>Entity Name:</a:t>
                      </a:r>
                    </a:p>
                  </a:txBody>
                  <a:tcPr/>
                </a:tc>
                <a:tc>
                  <a:txBody>
                    <a:bodyPr/>
                    <a:lstStyle/>
                    <a:p>
                      <a:r>
                        <a:rPr lang="en-AU" dirty="0"/>
                        <a:t>TRANSLOG_TRANSLOG</a:t>
                      </a:r>
                    </a:p>
                  </a:txBody>
                  <a:tcPr/>
                </a:tc>
                <a:extLst>
                  <a:ext uri="{0D108BD9-81ED-4DB2-BD59-A6C34878D82A}">
                    <a16:rowId xmlns:a16="http://schemas.microsoft.com/office/drawing/2014/main" val="2925218821"/>
                  </a:ext>
                </a:extLst>
              </a:tr>
            </a:tbl>
          </a:graphicData>
        </a:graphic>
      </p:graphicFrame>
      <p:sp>
        <p:nvSpPr>
          <p:cNvPr id="10" name="Rectangle: Rounded Corners 9">
            <a:extLst>
              <a:ext uri="{FF2B5EF4-FFF2-40B4-BE49-F238E27FC236}">
                <a16:creationId xmlns:a16="http://schemas.microsoft.com/office/drawing/2014/main" id="{DC3D2702-D8CF-C6AC-1764-77700F0EA00D}"/>
              </a:ext>
            </a:extLst>
          </p:cNvPr>
          <p:cNvSpPr/>
          <p:nvPr/>
        </p:nvSpPr>
        <p:spPr>
          <a:xfrm>
            <a:off x="674028" y="2958957"/>
            <a:ext cx="1243173" cy="6164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READ</a:t>
            </a:r>
          </a:p>
        </p:txBody>
      </p:sp>
      <p:cxnSp>
        <p:nvCxnSpPr>
          <p:cNvPr id="14" name="Connector: Curved 13">
            <a:extLst>
              <a:ext uri="{FF2B5EF4-FFF2-40B4-BE49-F238E27FC236}">
                <a16:creationId xmlns:a16="http://schemas.microsoft.com/office/drawing/2014/main" id="{35B01E9F-3BFA-6B2E-78B6-AF1299385489}"/>
              </a:ext>
            </a:extLst>
          </p:cNvPr>
          <p:cNvCxnSpPr>
            <a:cxnSpLocks/>
            <a:stCxn id="10" idx="3"/>
          </p:cNvCxnSpPr>
          <p:nvPr/>
        </p:nvCxnSpPr>
        <p:spPr>
          <a:xfrm flipV="1">
            <a:off x="1917201" y="3267161"/>
            <a:ext cx="2862143" cy="21"/>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32E41CA-DD2F-4B24-BF95-E44F4B4727E4}"/>
              </a:ext>
            </a:extLst>
          </p:cNvPr>
          <p:cNvSpPr txBox="1"/>
          <p:nvPr/>
        </p:nvSpPr>
        <p:spPr>
          <a:xfrm>
            <a:off x="674027" y="1698631"/>
            <a:ext cx="1730154" cy="369332"/>
          </a:xfrm>
          <a:prstGeom prst="rect">
            <a:avLst/>
          </a:prstGeom>
          <a:noFill/>
        </p:spPr>
        <p:txBody>
          <a:bodyPr wrap="none" rtlCol="0">
            <a:spAutoFit/>
          </a:bodyPr>
          <a:lstStyle/>
          <a:p>
            <a:r>
              <a:rPr lang="en-AU"/>
              <a:t>URM Permission</a:t>
            </a:r>
          </a:p>
        </p:txBody>
      </p:sp>
      <p:sp>
        <p:nvSpPr>
          <p:cNvPr id="52" name="TextBox 51">
            <a:extLst>
              <a:ext uri="{FF2B5EF4-FFF2-40B4-BE49-F238E27FC236}">
                <a16:creationId xmlns:a16="http://schemas.microsoft.com/office/drawing/2014/main" id="{950918B1-A9E1-77FB-CF25-D8D08BC43285}"/>
              </a:ext>
            </a:extLst>
          </p:cNvPr>
          <p:cNvSpPr txBox="1"/>
          <p:nvPr/>
        </p:nvSpPr>
        <p:spPr>
          <a:xfrm>
            <a:off x="4779344" y="1739289"/>
            <a:ext cx="1396023" cy="369332"/>
          </a:xfrm>
          <a:prstGeom prst="rect">
            <a:avLst/>
          </a:prstGeom>
          <a:noFill/>
        </p:spPr>
        <p:txBody>
          <a:bodyPr wrap="none" rtlCol="0">
            <a:spAutoFit/>
          </a:bodyPr>
          <a:lstStyle/>
          <a:p>
            <a:r>
              <a:rPr lang="en-AU"/>
              <a:t>API Endpoint</a:t>
            </a:r>
          </a:p>
        </p:txBody>
      </p:sp>
      <p:pic>
        <p:nvPicPr>
          <p:cNvPr id="6" name="Picture 5">
            <a:extLst>
              <a:ext uri="{FF2B5EF4-FFF2-40B4-BE49-F238E27FC236}">
                <a16:creationId xmlns:a16="http://schemas.microsoft.com/office/drawing/2014/main" id="{CB1DA100-CF25-0C99-C0D8-42F7B672E9C5}"/>
              </a:ext>
            </a:extLst>
          </p:cNvPr>
          <p:cNvPicPr>
            <a:picLocks noChangeAspect="1"/>
          </p:cNvPicPr>
          <p:nvPr/>
        </p:nvPicPr>
        <p:blipFill>
          <a:blip r:embed="rId2"/>
          <a:stretch>
            <a:fillRect/>
          </a:stretch>
        </p:blipFill>
        <p:spPr>
          <a:xfrm>
            <a:off x="4927747" y="2067963"/>
            <a:ext cx="6982799" cy="2514951"/>
          </a:xfrm>
          <a:prstGeom prst="rect">
            <a:avLst/>
          </a:prstGeom>
        </p:spPr>
      </p:pic>
      <p:sp>
        <p:nvSpPr>
          <p:cNvPr id="36" name="Left Bracket 35">
            <a:extLst>
              <a:ext uri="{FF2B5EF4-FFF2-40B4-BE49-F238E27FC236}">
                <a16:creationId xmlns:a16="http://schemas.microsoft.com/office/drawing/2014/main" id="{FF79203A-3D25-8BBF-D5BF-E5F933F6C58F}"/>
              </a:ext>
            </a:extLst>
          </p:cNvPr>
          <p:cNvSpPr/>
          <p:nvPr/>
        </p:nvSpPr>
        <p:spPr>
          <a:xfrm>
            <a:off x="4865370" y="2295524"/>
            <a:ext cx="281940" cy="211756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 name="TextBox 2">
            <a:extLst>
              <a:ext uri="{FF2B5EF4-FFF2-40B4-BE49-F238E27FC236}">
                <a16:creationId xmlns:a16="http://schemas.microsoft.com/office/drawing/2014/main" id="{FC9C5634-557B-0A53-81AC-758C0BA62C97}"/>
              </a:ext>
            </a:extLst>
          </p:cNvPr>
          <p:cNvSpPr txBox="1"/>
          <p:nvPr/>
        </p:nvSpPr>
        <p:spPr>
          <a:xfrm>
            <a:off x="717061" y="6259810"/>
            <a:ext cx="8860498" cy="461665"/>
          </a:xfrm>
          <a:prstGeom prst="rect">
            <a:avLst/>
          </a:prstGeom>
          <a:noFill/>
        </p:spPr>
        <p:txBody>
          <a:bodyPr wrap="square" rtlCol="0">
            <a:spAutoFit/>
          </a:bodyPr>
          <a:lstStyle/>
          <a:p>
            <a:r>
              <a:rPr lang="en-AU" sz="1200" dirty="0"/>
              <a:t>NOTE: In URM, when Update is assigned it inherits Read, when Create is assigned it inherits Update and Read and when Delete is assigned it inherits Create, Update and Read.</a:t>
            </a:r>
          </a:p>
        </p:txBody>
      </p:sp>
    </p:spTree>
    <p:extLst>
      <p:ext uri="{BB962C8B-B14F-4D97-AF65-F5344CB8AC3E}">
        <p14:creationId xmlns:p14="http://schemas.microsoft.com/office/powerpoint/2010/main" val="114352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D76D9-1C26-78A0-54A3-B439FB69F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8F26A-A292-AA17-000E-CE1EF24A9DF5}"/>
              </a:ext>
            </a:extLst>
          </p:cNvPr>
          <p:cNvSpPr>
            <a:spLocks noGrp="1"/>
          </p:cNvSpPr>
          <p:nvPr>
            <p:ph type="title"/>
          </p:nvPr>
        </p:nvSpPr>
        <p:spPr>
          <a:xfrm>
            <a:off x="550191" y="59951"/>
            <a:ext cx="9887917" cy="1219199"/>
          </a:xfrm>
        </p:spPr>
        <p:txBody>
          <a:bodyPr/>
          <a:lstStyle/>
          <a:p>
            <a:r>
              <a:rPr lang="en-AU"/>
              <a:t>Archive</a:t>
            </a:r>
          </a:p>
        </p:txBody>
      </p:sp>
      <p:sp>
        <p:nvSpPr>
          <p:cNvPr id="4" name="Slide Number Placeholder 3">
            <a:extLst>
              <a:ext uri="{FF2B5EF4-FFF2-40B4-BE49-F238E27FC236}">
                <a16:creationId xmlns:a16="http://schemas.microsoft.com/office/drawing/2014/main" id="{DC38D77F-E04D-B099-FC83-7F16B2660D48}"/>
              </a:ext>
            </a:extLst>
          </p:cNvPr>
          <p:cNvSpPr>
            <a:spLocks noGrp="1"/>
          </p:cNvSpPr>
          <p:nvPr>
            <p:ph type="sldNum" sz="quarter" idx="12"/>
          </p:nvPr>
        </p:nvSpPr>
        <p:spPr/>
        <p:txBody>
          <a:bodyPr/>
          <a:lstStyle/>
          <a:p>
            <a:fld id="{713AB538-E724-0A46-AEB0-E520B1BBAFEE}" type="slidenum">
              <a:rPr lang="en-US" smtClean="0"/>
              <a:t>5</a:t>
            </a:fld>
            <a:endParaRPr lang="en-US"/>
          </a:p>
        </p:txBody>
      </p:sp>
      <p:graphicFrame>
        <p:nvGraphicFramePr>
          <p:cNvPr id="5" name="Table 4">
            <a:extLst>
              <a:ext uri="{FF2B5EF4-FFF2-40B4-BE49-F238E27FC236}">
                <a16:creationId xmlns:a16="http://schemas.microsoft.com/office/drawing/2014/main" id="{362425F9-5E4A-07DB-451F-21C78C193354}"/>
              </a:ext>
            </a:extLst>
          </p:cNvPr>
          <p:cNvGraphicFramePr>
            <a:graphicFrameLocks noGrp="1"/>
          </p:cNvGraphicFramePr>
          <p:nvPr>
            <p:extLst>
              <p:ext uri="{D42A27DB-BD31-4B8C-83A1-F6EECF244321}">
                <p14:modId xmlns:p14="http://schemas.microsoft.com/office/powerpoint/2010/main" val="4249089072"/>
              </p:ext>
            </p:extLst>
          </p:nvPr>
        </p:nvGraphicFramePr>
        <p:xfrm>
          <a:off x="665537" y="944841"/>
          <a:ext cx="4070850" cy="370840"/>
        </p:xfrm>
        <a:graphic>
          <a:graphicData uri="http://schemas.openxmlformats.org/drawingml/2006/table">
            <a:tbl>
              <a:tblPr firstCol="1" bandRow="1">
                <a:tableStyleId>{5C22544A-7EE6-4342-B048-85BDC9FD1C3A}</a:tableStyleId>
              </a:tblPr>
              <a:tblGrid>
                <a:gridCol w="1450939">
                  <a:extLst>
                    <a:ext uri="{9D8B030D-6E8A-4147-A177-3AD203B41FA5}">
                      <a16:colId xmlns:a16="http://schemas.microsoft.com/office/drawing/2014/main" val="666872424"/>
                    </a:ext>
                  </a:extLst>
                </a:gridCol>
                <a:gridCol w="2619911">
                  <a:extLst>
                    <a:ext uri="{9D8B030D-6E8A-4147-A177-3AD203B41FA5}">
                      <a16:colId xmlns:a16="http://schemas.microsoft.com/office/drawing/2014/main" val="135692427"/>
                    </a:ext>
                  </a:extLst>
                </a:gridCol>
              </a:tblGrid>
              <a:tr h="370840">
                <a:tc>
                  <a:txBody>
                    <a:bodyPr/>
                    <a:lstStyle/>
                    <a:p>
                      <a:r>
                        <a:rPr lang="en-AU"/>
                        <a:t>Entity Name:</a:t>
                      </a:r>
                    </a:p>
                  </a:txBody>
                  <a:tcPr/>
                </a:tc>
                <a:tc>
                  <a:txBody>
                    <a:bodyPr/>
                    <a:lstStyle/>
                    <a:p>
                      <a:r>
                        <a:rPr lang="en-AU"/>
                        <a:t>ARCH_RETRIEVE</a:t>
                      </a:r>
                    </a:p>
                  </a:txBody>
                  <a:tcPr/>
                </a:tc>
                <a:extLst>
                  <a:ext uri="{0D108BD9-81ED-4DB2-BD59-A6C34878D82A}">
                    <a16:rowId xmlns:a16="http://schemas.microsoft.com/office/drawing/2014/main" val="2925218821"/>
                  </a:ext>
                </a:extLst>
              </a:tr>
            </a:tbl>
          </a:graphicData>
        </a:graphic>
      </p:graphicFrame>
      <p:sp>
        <p:nvSpPr>
          <p:cNvPr id="10" name="Rectangle: Rounded Corners 9">
            <a:extLst>
              <a:ext uri="{FF2B5EF4-FFF2-40B4-BE49-F238E27FC236}">
                <a16:creationId xmlns:a16="http://schemas.microsoft.com/office/drawing/2014/main" id="{D66498A9-E50A-C198-3270-1FFE9E6FA2A0}"/>
              </a:ext>
            </a:extLst>
          </p:cNvPr>
          <p:cNvSpPr/>
          <p:nvPr/>
        </p:nvSpPr>
        <p:spPr>
          <a:xfrm>
            <a:off x="674028" y="2958957"/>
            <a:ext cx="1243173" cy="6164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READ</a:t>
            </a:r>
          </a:p>
        </p:txBody>
      </p:sp>
      <p:cxnSp>
        <p:nvCxnSpPr>
          <p:cNvPr id="14" name="Connector: Curved 13">
            <a:extLst>
              <a:ext uri="{FF2B5EF4-FFF2-40B4-BE49-F238E27FC236}">
                <a16:creationId xmlns:a16="http://schemas.microsoft.com/office/drawing/2014/main" id="{1EE4F003-BED4-027A-8BAB-20AB3010065F}"/>
              </a:ext>
            </a:extLst>
          </p:cNvPr>
          <p:cNvCxnSpPr>
            <a:cxnSpLocks/>
            <a:stCxn id="10" idx="3"/>
          </p:cNvCxnSpPr>
          <p:nvPr/>
        </p:nvCxnSpPr>
        <p:spPr>
          <a:xfrm flipV="1">
            <a:off x="1917201" y="3267161"/>
            <a:ext cx="2862143" cy="21"/>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DFC1DE2-0453-C6E2-3962-882358000798}"/>
              </a:ext>
            </a:extLst>
          </p:cNvPr>
          <p:cNvSpPr txBox="1"/>
          <p:nvPr/>
        </p:nvSpPr>
        <p:spPr>
          <a:xfrm>
            <a:off x="674027" y="1698631"/>
            <a:ext cx="1730154" cy="369332"/>
          </a:xfrm>
          <a:prstGeom prst="rect">
            <a:avLst/>
          </a:prstGeom>
          <a:noFill/>
        </p:spPr>
        <p:txBody>
          <a:bodyPr wrap="none" rtlCol="0">
            <a:spAutoFit/>
          </a:bodyPr>
          <a:lstStyle/>
          <a:p>
            <a:r>
              <a:rPr lang="en-AU"/>
              <a:t>URM Permission</a:t>
            </a:r>
          </a:p>
        </p:txBody>
      </p:sp>
      <p:sp>
        <p:nvSpPr>
          <p:cNvPr id="52" name="TextBox 51">
            <a:extLst>
              <a:ext uri="{FF2B5EF4-FFF2-40B4-BE49-F238E27FC236}">
                <a16:creationId xmlns:a16="http://schemas.microsoft.com/office/drawing/2014/main" id="{05B407C0-A7A6-B842-0A7B-7E5E40F13888}"/>
              </a:ext>
            </a:extLst>
          </p:cNvPr>
          <p:cNvSpPr txBox="1"/>
          <p:nvPr/>
        </p:nvSpPr>
        <p:spPr>
          <a:xfrm>
            <a:off x="4779344" y="1739289"/>
            <a:ext cx="1396023" cy="369332"/>
          </a:xfrm>
          <a:prstGeom prst="rect">
            <a:avLst/>
          </a:prstGeom>
          <a:noFill/>
        </p:spPr>
        <p:txBody>
          <a:bodyPr wrap="none" rtlCol="0">
            <a:spAutoFit/>
          </a:bodyPr>
          <a:lstStyle/>
          <a:p>
            <a:r>
              <a:rPr lang="en-AU"/>
              <a:t>API Endpoint</a:t>
            </a:r>
          </a:p>
        </p:txBody>
      </p:sp>
      <p:sp>
        <p:nvSpPr>
          <p:cNvPr id="36" name="Left Bracket 35">
            <a:extLst>
              <a:ext uri="{FF2B5EF4-FFF2-40B4-BE49-F238E27FC236}">
                <a16:creationId xmlns:a16="http://schemas.microsoft.com/office/drawing/2014/main" id="{8AFE19F6-4EC3-DF1A-2B74-CDDB7736B0A6}"/>
              </a:ext>
            </a:extLst>
          </p:cNvPr>
          <p:cNvSpPr/>
          <p:nvPr/>
        </p:nvSpPr>
        <p:spPr>
          <a:xfrm>
            <a:off x="4865370" y="2295524"/>
            <a:ext cx="281940" cy="211756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7" name="Picture 6">
            <a:extLst>
              <a:ext uri="{FF2B5EF4-FFF2-40B4-BE49-F238E27FC236}">
                <a16:creationId xmlns:a16="http://schemas.microsoft.com/office/drawing/2014/main" id="{3FF450A0-DC63-9875-A250-5097DB082697}"/>
              </a:ext>
            </a:extLst>
          </p:cNvPr>
          <p:cNvPicPr>
            <a:picLocks noChangeAspect="1"/>
          </p:cNvPicPr>
          <p:nvPr/>
        </p:nvPicPr>
        <p:blipFill>
          <a:blip r:embed="rId2"/>
          <a:stretch>
            <a:fillRect/>
          </a:stretch>
        </p:blipFill>
        <p:spPr>
          <a:xfrm>
            <a:off x="4933467" y="2486210"/>
            <a:ext cx="6916115" cy="1781424"/>
          </a:xfrm>
          <a:prstGeom prst="rect">
            <a:avLst/>
          </a:prstGeom>
        </p:spPr>
      </p:pic>
      <p:sp>
        <p:nvSpPr>
          <p:cNvPr id="3" name="TextBox 2">
            <a:extLst>
              <a:ext uri="{FF2B5EF4-FFF2-40B4-BE49-F238E27FC236}">
                <a16:creationId xmlns:a16="http://schemas.microsoft.com/office/drawing/2014/main" id="{5494B7D4-36DC-7C03-9914-40E83436BC4E}"/>
              </a:ext>
            </a:extLst>
          </p:cNvPr>
          <p:cNvSpPr txBox="1"/>
          <p:nvPr/>
        </p:nvSpPr>
        <p:spPr>
          <a:xfrm>
            <a:off x="717061" y="6259810"/>
            <a:ext cx="8860498" cy="461665"/>
          </a:xfrm>
          <a:prstGeom prst="rect">
            <a:avLst/>
          </a:prstGeom>
          <a:noFill/>
        </p:spPr>
        <p:txBody>
          <a:bodyPr wrap="square" rtlCol="0">
            <a:spAutoFit/>
          </a:bodyPr>
          <a:lstStyle/>
          <a:p>
            <a:r>
              <a:rPr lang="en-AU" sz="1200" dirty="0"/>
              <a:t>NOTE: In URM, when Update is assigned it inherits Read, when Create is assigned it inherits Update and Read and when Delete is assigned it inherits Create, Update and Read.</a:t>
            </a:r>
          </a:p>
        </p:txBody>
      </p:sp>
    </p:spTree>
    <p:extLst>
      <p:ext uri="{BB962C8B-B14F-4D97-AF65-F5344CB8AC3E}">
        <p14:creationId xmlns:p14="http://schemas.microsoft.com/office/powerpoint/2010/main" val="406070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9FEB-7E62-CBE6-D020-BF2636F4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9856D-7218-9F92-29F4-17F65EBC8E53}"/>
              </a:ext>
            </a:extLst>
          </p:cNvPr>
          <p:cNvSpPr>
            <a:spLocks noGrp="1"/>
          </p:cNvSpPr>
          <p:nvPr>
            <p:ph type="title"/>
          </p:nvPr>
        </p:nvSpPr>
        <p:spPr>
          <a:xfrm>
            <a:off x="550191" y="59951"/>
            <a:ext cx="9887917" cy="1219199"/>
          </a:xfrm>
        </p:spPr>
        <p:txBody>
          <a:bodyPr/>
          <a:lstStyle/>
          <a:p>
            <a:r>
              <a:rPr lang="en-AU"/>
              <a:t>Flow Control</a:t>
            </a:r>
          </a:p>
        </p:txBody>
      </p:sp>
      <p:sp>
        <p:nvSpPr>
          <p:cNvPr id="4" name="Slide Number Placeholder 3">
            <a:extLst>
              <a:ext uri="{FF2B5EF4-FFF2-40B4-BE49-F238E27FC236}">
                <a16:creationId xmlns:a16="http://schemas.microsoft.com/office/drawing/2014/main" id="{F545BF19-8D3D-2A0E-8983-E71105E53E30}"/>
              </a:ext>
            </a:extLst>
          </p:cNvPr>
          <p:cNvSpPr>
            <a:spLocks noGrp="1"/>
          </p:cNvSpPr>
          <p:nvPr>
            <p:ph type="sldNum" sz="quarter" idx="12"/>
          </p:nvPr>
        </p:nvSpPr>
        <p:spPr/>
        <p:txBody>
          <a:bodyPr/>
          <a:lstStyle/>
          <a:p>
            <a:fld id="{713AB538-E724-0A46-AEB0-E520B1BBAFEE}" type="slidenum">
              <a:rPr lang="en-US" smtClean="0"/>
              <a:t>6</a:t>
            </a:fld>
            <a:endParaRPr lang="en-US"/>
          </a:p>
        </p:txBody>
      </p:sp>
      <p:graphicFrame>
        <p:nvGraphicFramePr>
          <p:cNvPr id="5" name="Table 4">
            <a:extLst>
              <a:ext uri="{FF2B5EF4-FFF2-40B4-BE49-F238E27FC236}">
                <a16:creationId xmlns:a16="http://schemas.microsoft.com/office/drawing/2014/main" id="{C5FBA747-4792-53D4-6D20-0EA099A9350F}"/>
              </a:ext>
            </a:extLst>
          </p:cNvPr>
          <p:cNvGraphicFramePr>
            <a:graphicFrameLocks noGrp="1"/>
          </p:cNvGraphicFramePr>
          <p:nvPr>
            <p:extLst>
              <p:ext uri="{D42A27DB-BD31-4B8C-83A1-F6EECF244321}">
                <p14:modId xmlns:p14="http://schemas.microsoft.com/office/powerpoint/2010/main" val="3738120151"/>
              </p:ext>
            </p:extLst>
          </p:nvPr>
        </p:nvGraphicFramePr>
        <p:xfrm>
          <a:off x="665537" y="944841"/>
          <a:ext cx="4070850" cy="370840"/>
        </p:xfrm>
        <a:graphic>
          <a:graphicData uri="http://schemas.openxmlformats.org/drawingml/2006/table">
            <a:tbl>
              <a:tblPr firstCol="1" bandRow="1">
                <a:tableStyleId>{5C22544A-7EE6-4342-B048-85BDC9FD1C3A}</a:tableStyleId>
              </a:tblPr>
              <a:tblGrid>
                <a:gridCol w="1450939">
                  <a:extLst>
                    <a:ext uri="{9D8B030D-6E8A-4147-A177-3AD203B41FA5}">
                      <a16:colId xmlns:a16="http://schemas.microsoft.com/office/drawing/2014/main" val="666872424"/>
                    </a:ext>
                  </a:extLst>
                </a:gridCol>
                <a:gridCol w="2619911">
                  <a:extLst>
                    <a:ext uri="{9D8B030D-6E8A-4147-A177-3AD203B41FA5}">
                      <a16:colId xmlns:a16="http://schemas.microsoft.com/office/drawing/2014/main" val="135692427"/>
                    </a:ext>
                  </a:extLst>
                </a:gridCol>
              </a:tblGrid>
              <a:tr h="370840">
                <a:tc>
                  <a:txBody>
                    <a:bodyPr/>
                    <a:lstStyle/>
                    <a:p>
                      <a:r>
                        <a:rPr lang="en-AU"/>
                        <a:t>Entity Name:</a:t>
                      </a:r>
                    </a:p>
                  </a:txBody>
                  <a:tcPr/>
                </a:tc>
                <a:tc>
                  <a:txBody>
                    <a:bodyPr/>
                    <a:lstStyle/>
                    <a:p>
                      <a:r>
                        <a:rPr lang="en-AU"/>
                        <a:t>FCTRL_FCTRL</a:t>
                      </a:r>
                    </a:p>
                  </a:txBody>
                  <a:tcPr/>
                </a:tc>
                <a:extLst>
                  <a:ext uri="{0D108BD9-81ED-4DB2-BD59-A6C34878D82A}">
                    <a16:rowId xmlns:a16="http://schemas.microsoft.com/office/drawing/2014/main" val="2925218821"/>
                  </a:ext>
                </a:extLst>
              </a:tr>
            </a:tbl>
          </a:graphicData>
        </a:graphic>
      </p:graphicFrame>
      <p:sp>
        <p:nvSpPr>
          <p:cNvPr id="10" name="Rectangle: Rounded Corners 9">
            <a:extLst>
              <a:ext uri="{FF2B5EF4-FFF2-40B4-BE49-F238E27FC236}">
                <a16:creationId xmlns:a16="http://schemas.microsoft.com/office/drawing/2014/main" id="{F11B27E8-ADD6-0BFF-6BFC-39D690D01527}"/>
              </a:ext>
            </a:extLst>
          </p:cNvPr>
          <p:cNvSpPr/>
          <p:nvPr/>
        </p:nvSpPr>
        <p:spPr>
          <a:xfrm>
            <a:off x="674028" y="3530457"/>
            <a:ext cx="1243173" cy="6164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READ</a:t>
            </a:r>
          </a:p>
        </p:txBody>
      </p:sp>
      <p:cxnSp>
        <p:nvCxnSpPr>
          <p:cNvPr id="14" name="Connector: Curved 13">
            <a:extLst>
              <a:ext uri="{FF2B5EF4-FFF2-40B4-BE49-F238E27FC236}">
                <a16:creationId xmlns:a16="http://schemas.microsoft.com/office/drawing/2014/main" id="{C4B555C0-6D80-B0F2-1630-0F766987C961}"/>
              </a:ext>
            </a:extLst>
          </p:cNvPr>
          <p:cNvCxnSpPr>
            <a:cxnSpLocks/>
            <a:stCxn id="10" idx="3"/>
          </p:cNvCxnSpPr>
          <p:nvPr/>
        </p:nvCxnSpPr>
        <p:spPr>
          <a:xfrm flipV="1">
            <a:off x="1917201" y="3838661"/>
            <a:ext cx="2862143" cy="21"/>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2A80030-FCCE-3576-4E82-8C7A7B3B1533}"/>
              </a:ext>
            </a:extLst>
          </p:cNvPr>
          <p:cNvSpPr txBox="1"/>
          <p:nvPr/>
        </p:nvSpPr>
        <p:spPr>
          <a:xfrm>
            <a:off x="674027" y="1698631"/>
            <a:ext cx="1730154" cy="369332"/>
          </a:xfrm>
          <a:prstGeom prst="rect">
            <a:avLst/>
          </a:prstGeom>
          <a:noFill/>
        </p:spPr>
        <p:txBody>
          <a:bodyPr wrap="none" rtlCol="0">
            <a:spAutoFit/>
          </a:bodyPr>
          <a:lstStyle/>
          <a:p>
            <a:r>
              <a:rPr lang="en-AU"/>
              <a:t>URM Permission</a:t>
            </a:r>
          </a:p>
        </p:txBody>
      </p:sp>
      <p:pic>
        <p:nvPicPr>
          <p:cNvPr id="6" name="Picture 5">
            <a:extLst>
              <a:ext uri="{FF2B5EF4-FFF2-40B4-BE49-F238E27FC236}">
                <a16:creationId xmlns:a16="http://schemas.microsoft.com/office/drawing/2014/main" id="{30B3885E-E24E-B4F8-1A3A-8AA7B0BF2C62}"/>
              </a:ext>
            </a:extLst>
          </p:cNvPr>
          <p:cNvPicPr>
            <a:picLocks noChangeAspect="1"/>
          </p:cNvPicPr>
          <p:nvPr/>
        </p:nvPicPr>
        <p:blipFill>
          <a:blip r:embed="rId2"/>
          <a:stretch>
            <a:fillRect/>
          </a:stretch>
        </p:blipFill>
        <p:spPr>
          <a:xfrm>
            <a:off x="4972210" y="1876845"/>
            <a:ext cx="6944694" cy="3448531"/>
          </a:xfrm>
          <a:prstGeom prst="rect">
            <a:avLst/>
          </a:prstGeom>
        </p:spPr>
      </p:pic>
      <p:sp>
        <p:nvSpPr>
          <p:cNvPr id="36" name="Left Bracket 35">
            <a:extLst>
              <a:ext uri="{FF2B5EF4-FFF2-40B4-BE49-F238E27FC236}">
                <a16:creationId xmlns:a16="http://schemas.microsoft.com/office/drawing/2014/main" id="{CA104678-DF4C-2684-BCBF-601CB71CF134}"/>
              </a:ext>
            </a:extLst>
          </p:cNvPr>
          <p:cNvSpPr/>
          <p:nvPr/>
        </p:nvSpPr>
        <p:spPr>
          <a:xfrm>
            <a:off x="4931904" y="3280132"/>
            <a:ext cx="281940" cy="124897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1115AE37-3B54-1F59-6DAF-50D083AC08D6}"/>
              </a:ext>
            </a:extLst>
          </p:cNvPr>
          <p:cNvSpPr/>
          <p:nvPr/>
        </p:nvSpPr>
        <p:spPr>
          <a:xfrm>
            <a:off x="655639" y="4548133"/>
            <a:ext cx="1243173" cy="61645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a:t>CREATE</a:t>
            </a:r>
          </a:p>
        </p:txBody>
      </p:sp>
      <p:cxnSp>
        <p:nvCxnSpPr>
          <p:cNvPr id="9" name="Connector: Curved 8">
            <a:extLst>
              <a:ext uri="{FF2B5EF4-FFF2-40B4-BE49-F238E27FC236}">
                <a16:creationId xmlns:a16="http://schemas.microsoft.com/office/drawing/2014/main" id="{4F0B15DE-C772-3282-1E37-C9D5F1C29066}"/>
              </a:ext>
            </a:extLst>
          </p:cNvPr>
          <p:cNvCxnSpPr>
            <a:cxnSpLocks/>
            <a:stCxn id="8" idx="3"/>
          </p:cNvCxnSpPr>
          <p:nvPr/>
        </p:nvCxnSpPr>
        <p:spPr>
          <a:xfrm flipV="1">
            <a:off x="1898812" y="4853551"/>
            <a:ext cx="3033092" cy="2807"/>
          </a:xfrm>
          <a:prstGeom prst="curved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sp>
        <p:nvSpPr>
          <p:cNvPr id="52" name="TextBox 51">
            <a:extLst>
              <a:ext uri="{FF2B5EF4-FFF2-40B4-BE49-F238E27FC236}">
                <a16:creationId xmlns:a16="http://schemas.microsoft.com/office/drawing/2014/main" id="{B70E3779-8C9D-9332-9123-1C914759180C}"/>
              </a:ext>
            </a:extLst>
          </p:cNvPr>
          <p:cNvSpPr txBox="1"/>
          <p:nvPr/>
        </p:nvSpPr>
        <p:spPr>
          <a:xfrm>
            <a:off x="4779344" y="1739289"/>
            <a:ext cx="1396023" cy="369332"/>
          </a:xfrm>
          <a:prstGeom prst="rect">
            <a:avLst/>
          </a:prstGeom>
          <a:noFill/>
        </p:spPr>
        <p:txBody>
          <a:bodyPr wrap="none" rtlCol="0">
            <a:spAutoFit/>
          </a:bodyPr>
          <a:lstStyle/>
          <a:p>
            <a:r>
              <a:rPr lang="en-AU"/>
              <a:t>API Endpoint</a:t>
            </a:r>
          </a:p>
        </p:txBody>
      </p:sp>
      <p:sp>
        <p:nvSpPr>
          <p:cNvPr id="3" name="TextBox 2">
            <a:extLst>
              <a:ext uri="{FF2B5EF4-FFF2-40B4-BE49-F238E27FC236}">
                <a16:creationId xmlns:a16="http://schemas.microsoft.com/office/drawing/2014/main" id="{5F506D13-601E-1A35-9BF6-4634794FFE7E}"/>
              </a:ext>
            </a:extLst>
          </p:cNvPr>
          <p:cNvSpPr txBox="1"/>
          <p:nvPr/>
        </p:nvSpPr>
        <p:spPr>
          <a:xfrm>
            <a:off x="717061" y="6259810"/>
            <a:ext cx="8860498" cy="461665"/>
          </a:xfrm>
          <a:prstGeom prst="rect">
            <a:avLst/>
          </a:prstGeom>
          <a:noFill/>
        </p:spPr>
        <p:txBody>
          <a:bodyPr wrap="square" rtlCol="0">
            <a:spAutoFit/>
          </a:bodyPr>
          <a:lstStyle/>
          <a:p>
            <a:r>
              <a:rPr lang="en-AU" sz="1200" dirty="0"/>
              <a:t>NOTE: In URM, when Update is assigned it inherits Read, when Create is assigned it inherits Update and Read and when Delete is assigned it inherits Create, Update and Read.</a:t>
            </a:r>
          </a:p>
        </p:txBody>
      </p:sp>
    </p:spTree>
    <p:extLst>
      <p:ext uri="{BB962C8B-B14F-4D97-AF65-F5344CB8AC3E}">
        <p14:creationId xmlns:p14="http://schemas.microsoft.com/office/powerpoint/2010/main" val="340563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1CE6-5C88-EB55-920D-E29BE170F6C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E29FA34-09DE-B8E8-14F7-4006E9346985}"/>
              </a:ext>
            </a:extLst>
          </p:cNvPr>
          <p:cNvPicPr>
            <a:picLocks noChangeAspect="1"/>
          </p:cNvPicPr>
          <p:nvPr/>
        </p:nvPicPr>
        <p:blipFill>
          <a:blip r:embed="rId2"/>
          <a:stretch>
            <a:fillRect/>
          </a:stretch>
        </p:blipFill>
        <p:spPr>
          <a:xfrm>
            <a:off x="4928256" y="2183999"/>
            <a:ext cx="6925642" cy="2114845"/>
          </a:xfrm>
          <a:prstGeom prst="rect">
            <a:avLst/>
          </a:prstGeom>
        </p:spPr>
      </p:pic>
      <p:sp>
        <p:nvSpPr>
          <p:cNvPr id="2" name="Title 1">
            <a:extLst>
              <a:ext uri="{FF2B5EF4-FFF2-40B4-BE49-F238E27FC236}">
                <a16:creationId xmlns:a16="http://schemas.microsoft.com/office/drawing/2014/main" id="{9FE3A541-7B3D-A7BB-4CE0-56F6D65EC416}"/>
              </a:ext>
            </a:extLst>
          </p:cNvPr>
          <p:cNvSpPr>
            <a:spLocks noGrp="1"/>
          </p:cNvSpPr>
          <p:nvPr>
            <p:ph type="title"/>
          </p:nvPr>
        </p:nvSpPr>
        <p:spPr>
          <a:xfrm>
            <a:off x="550191" y="59951"/>
            <a:ext cx="9887917" cy="1219199"/>
          </a:xfrm>
        </p:spPr>
        <p:txBody>
          <a:bodyPr/>
          <a:lstStyle/>
          <a:p>
            <a:r>
              <a:rPr lang="en-AU"/>
              <a:t>Participant Status</a:t>
            </a:r>
          </a:p>
        </p:txBody>
      </p:sp>
      <p:sp>
        <p:nvSpPr>
          <p:cNvPr id="4" name="Slide Number Placeholder 3">
            <a:extLst>
              <a:ext uri="{FF2B5EF4-FFF2-40B4-BE49-F238E27FC236}">
                <a16:creationId xmlns:a16="http://schemas.microsoft.com/office/drawing/2014/main" id="{E65E41EB-DE9F-19F7-03ED-C6223051023B}"/>
              </a:ext>
            </a:extLst>
          </p:cNvPr>
          <p:cNvSpPr>
            <a:spLocks noGrp="1"/>
          </p:cNvSpPr>
          <p:nvPr>
            <p:ph type="sldNum" sz="quarter" idx="12"/>
          </p:nvPr>
        </p:nvSpPr>
        <p:spPr/>
        <p:txBody>
          <a:bodyPr/>
          <a:lstStyle/>
          <a:p>
            <a:fld id="{713AB538-E724-0A46-AEB0-E520B1BBAFEE}" type="slidenum">
              <a:rPr lang="en-US" smtClean="0"/>
              <a:t>7</a:t>
            </a:fld>
            <a:endParaRPr lang="en-US"/>
          </a:p>
        </p:txBody>
      </p:sp>
      <p:graphicFrame>
        <p:nvGraphicFramePr>
          <p:cNvPr id="5" name="Table 4">
            <a:extLst>
              <a:ext uri="{FF2B5EF4-FFF2-40B4-BE49-F238E27FC236}">
                <a16:creationId xmlns:a16="http://schemas.microsoft.com/office/drawing/2014/main" id="{6CA534FE-DA1F-87AB-DA4B-FC3D38282989}"/>
              </a:ext>
            </a:extLst>
          </p:cNvPr>
          <p:cNvGraphicFramePr>
            <a:graphicFrameLocks noGrp="1"/>
          </p:cNvGraphicFramePr>
          <p:nvPr>
            <p:extLst>
              <p:ext uri="{D42A27DB-BD31-4B8C-83A1-F6EECF244321}">
                <p14:modId xmlns:p14="http://schemas.microsoft.com/office/powerpoint/2010/main" val="1540758046"/>
              </p:ext>
            </p:extLst>
          </p:nvPr>
        </p:nvGraphicFramePr>
        <p:xfrm>
          <a:off x="665537" y="944841"/>
          <a:ext cx="4070850" cy="370840"/>
        </p:xfrm>
        <a:graphic>
          <a:graphicData uri="http://schemas.openxmlformats.org/drawingml/2006/table">
            <a:tbl>
              <a:tblPr firstCol="1" bandRow="1">
                <a:tableStyleId>{5C22544A-7EE6-4342-B048-85BDC9FD1C3A}</a:tableStyleId>
              </a:tblPr>
              <a:tblGrid>
                <a:gridCol w="1450939">
                  <a:extLst>
                    <a:ext uri="{9D8B030D-6E8A-4147-A177-3AD203B41FA5}">
                      <a16:colId xmlns:a16="http://schemas.microsoft.com/office/drawing/2014/main" val="666872424"/>
                    </a:ext>
                  </a:extLst>
                </a:gridCol>
                <a:gridCol w="2619911">
                  <a:extLst>
                    <a:ext uri="{9D8B030D-6E8A-4147-A177-3AD203B41FA5}">
                      <a16:colId xmlns:a16="http://schemas.microsoft.com/office/drawing/2014/main" val="135692427"/>
                    </a:ext>
                  </a:extLst>
                </a:gridCol>
              </a:tblGrid>
              <a:tr h="370840">
                <a:tc>
                  <a:txBody>
                    <a:bodyPr/>
                    <a:lstStyle/>
                    <a:p>
                      <a:r>
                        <a:rPr lang="en-AU"/>
                        <a:t>Entity Name:</a:t>
                      </a:r>
                    </a:p>
                  </a:txBody>
                  <a:tcPr/>
                </a:tc>
                <a:tc>
                  <a:txBody>
                    <a:bodyPr/>
                    <a:lstStyle/>
                    <a:p>
                      <a:r>
                        <a:rPr lang="en-AU"/>
                        <a:t>FCTRL_STATUS</a:t>
                      </a:r>
                    </a:p>
                  </a:txBody>
                  <a:tcPr/>
                </a:tc>
                <a:extLst>
                  <a:ext uri="{0D108BD9-81ED-4DB2-BD59-A6C34878D82A}">
                    <a16:rowId xmlns:a16="http://schemas.microsoft.com/office/drawing/2014/main" val="2925218821"/>
                  </a:ext>
                </a:extLst>
              </a:tr>
            </a:tbl>
          </a:graphicData>
        </a:graphic>
      </p:graphicFrame>
      <p:sp>
        <p:nvSpPr>
          <p:cNvPr id="10" name="Rectangle: Rounded Corners 9">
            <a:extLst>
              <a:ext uri="{FF2B5EF4-FFF2-40B4-BE49-F238E27FC236}">
                <a16:creationId xmlns:a16="http://schemas.microsoft.com/office/drawing/2014/main" id="{536C85AA-71CE-C757-D9B4-6C092D91D5C5}"/>
              </a:ext>
            </a:extLst>
          </p:cNvPr>
          <p:cNvSpPr/>
          <p:nvPr/>
        </p:nvSpPr>
        <p:spPr>
          <a:xfrm>
            <a:off x="674028" y="3273282"/>
            <a:ext cx="1243173" cy="6164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READ</a:t>
            </a:r>
          </a:p>
        </p:txBody>
      </p:sp>
      <p:cxnSp>
        <p:nvCxnSpPr>
          <p:cNvPr id="14" name="Connector: Curved 13">
            <a:extLst>
              <a:ext uri="{FF2B5EF4-FFF2-40B4-BE49-F238E27FC236}">
                <a16:creationId xmlns:a16="http://schemas.microsoft.com/office/drawing/2014/main" id="{A4BFBF50-BD84-7357-68B8-89E9A957122D}"/>
              </a:ext>
            </a:extLst>
          </p:cNvPr>
          <p:cNvCxnSpPr>
            <a:cxnSpLocks/>
            <a:stCxn id="10" idx="3"/>
          </p:cNvCxnSpPr>
          <p:nvPr/>
        </p:nvCxnSpPr>
        <p:spPr>
          <a:xfrm flipV="1">
            <a:off x="1917201" y="3581486"/>
            <a:ext cx="2862143" cy="21"/>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935D1ED-4E53-F51E-4A02-B8284F09B6FC}"/>
              </a:ext>
            </a:extLst>
          </p:cNvPr>
          <p:cNvSpPr txBox="1"/>
          <p:nvPr/>
        </p:nvSpPr>
        <p:spPr>
          <a:xfrm>
            <a:off x="674027" y="1698631"/>
            <a:ext cx="1730154" cy="369332"/>
          </a:xfrm>
          <a:prstGeom prst="rect">
            <a:avLst/>
          </a:prstGeom>
          <a:noFill/>
        </p:spPr>
        <p:txBody>
          <a:bodyPr wrap="none" rtlCol="0">
            <a:spAutoFit/>
          </a:bodyPr>
          <a:lstStyle/>
          <a:p>
            <a:r>
              <a:rPr lang="en-AU"/>
              <a:t>URM Permission</a:t>
            </a:r>
          </a:p>
        </p:txBody>
      </p:sp>
      <p:sp>
        <p:nvSpPr>
          <p:cNvPr id="36" name="Left Bracket 35">
            <a:extLst>
              <a:ext uri="{FF2B5EF4-FFF2-40B4-BE49-F238E27FC236}">
                <a16:creationId xmlns:a16="http://schemas.microsoft.com/office/drawing/2014/main" id="{0940C587-8127-B065-4A4F-32B1BF08A3A3}"/>
              </a:ext>
            </a:extLst>
          </p:cNvPr>
          <p:cNvSpPr/>
          <p:nvPr/>
        </p:nvSpPr>
        <p:spPr>
          <a:xfrm>
            <a:off x="4931904" y="3022957"/>
            <a:ext cx="281940" cy="124897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2" name="TextBox 51">
            <a:extLst>
              <a:ext uri="{FF2B5EF4-FFF2-40B4-BE49-F238E27FC236}">
                <a16:creationId xmlns:a16="http://schemas.microsoft.com/office/drawing/2014/main" id="{4404F275-FCFE-1520-5CBE-57250A15186C}"/>
              </a:ext>
            </a:extLst>
          </p:cNvPr>
          <p:cNvSpPr txBox="1"/>
          <p:nvPr/>
        </p:nvSpPr>
        <p:spPr>
          <a:xfrm>
            <a:off x="4779344" y="1739289"/>
            <a:ext cx="1396023" cy="369332"/>
          </a:xfrm>
          <a:prstGeom prst="rect">
            <a:avLst/>
          </a:prstGeom>
          <a:noFill/>
        </p:spPr>
        <p:txBody>
          <a:bodyPr wrap="none" rtlCol="0">
            <a:spAutoFit/>
          </a:bodyPr>
          <a:lstStyle/>
          <a:p>
            <a:r>
              <a:rPr lang="en-AU"/>
              <a:t>API Endpoint</a:t>
            </a:r>
          </a:p>
        </p:txBody>
      </p:sp>
      <p:sp>
        <p:nvSpPr>
          <p:cNvPr id="3" name="TextBox 2">
            <a:extLst>
              <a:ext uri="{FF2B5EF4-FFF2-40B4-BE49-F238E27FC236}">
                <a16:creationId xmlns:a16="http://schemas.microsoft.com/office/drawing/2014/main" id="{E310E4E4-5FB4-33C2-2989-3C53C699A1E3}"/>
              </a:ext>
            </a:extLst>
          </p:cNvPr>
          <p:cNvSpPr txBox="1"/>
          <p:nvPr/>
        </p:nvSpPr>
        <p:spPr>
          <a:xfrm>
            <a:off x="717061" y="6259810"/>
            <a:ext cx="8860498" cy="461665"/>
          </a:xfrm>
          <a:prstGeom prst="rect">
            <a:avLst/>
          </a:prstGeom>
          <a:noFill/>
        </p:spPr>
        <p:txBody>
          <a:bodyPr wrap="square" rtlCol="0">
            <a:spAutoFit/>
          </a:bodyPr>
          <a:lstStyle/>
          <a:p>
            <a:r>
              <a:rPr lang="en-AU" sz="1200" dirty="0"/>
              <a:t>NOTE: In URM, when Update is assigned it inherits Read, when Create is assigned it inherits Update and Read and when Delete is assigned it inherits Create, Update and Read.</a:t>
            </a:r>
          </a:p>
        </p:txBody>
      </p:sp>
    </p:spTree>
    <p:extLst>
      <p:ext uri="{BB962C8B-B14F-4D97-AF65-F5344CB8AC3E}">
        <p14:creationId xmlns:p14="http://schemas.microsoft.com/office/powerpoint/2010/main" val="243672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2D77-C9E1-7780-6D4B-4992172B8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F8A32E-0EFC-ED03-558C-BDC1C7EF19D6}"/>
              </a:ext>
            </a:extLst>
          </p:cNvPr>
          <p:cNvSpPr>
            <a:spLocks noGrp="1"/>
          </p:cNvSpPr>
          <p:nvPr>
            <p:ph type="title"/>
          </p:nvPr>
        </p:nvSpPr>
        <p:spPr>
          <a:xfrm>
            <a:off x="550191" y="59951"/>
            <a:ext cx="9887917" cy="1219199"/>
          </a:xfrm>
        </p:spPr>
        <p:txBody>
          <a:bodyPr>
            <a:normAutofit/>
          </a:bodyPr>
          <a:lstStyle/>
          <a:p>
            <a:r>
              <a:rPr lang="en-AU" dirty="0"/>
              <a:t>Event Notification</a:t>
            </a:r>
          </a:p>
        </p:txBody>
      </p:sp>
      <p:sp>
        <p:nvSpPr>
          <p:cNvPr id="4" name="Slide Number Placeholder 3">
            <a:extLst>
              <a:ext uri="{FF2B5EF4-FFF2-40B4-BE49-F238E27FC236}">
                <a16:creationId xmlns:a16="http://schemas.microsoft.com/office/drawing/2014/main" id="{B8A74189-8B4F-9D3D-50EF-FFB46B87A1C5}"/>
              </a:ext>
            </a:extLst>
          </p:cNvPr>
          <p:cNvSpPr>
            <a:spLocks noGrp="1"/>
          </p:cNvSpPr>
          <p:nvPr>
            <p:ph type="sldNum" sz="quarter" idx="12"/>
          </p:nvPr>
        </p:nvSpPr>
        <p:spPr/>
        <p:txBody>
          <a:bodyPr/>
          <a:lstStyle/>
          <a:p>
            <a:fld id="{713AB538-E724-0A46-AEB0-E520B1BBAFEE}" type="slidenum">
              <a:rPr lang="en-US" smtClean="0"/>
              <a:t>8</a:t>
            </a:fld>
            <a:endParaRPr lang="en-US"/>
          </a:p>
        </p:txBody>
      </p:sp>
      <p:graphicFrame>
        <p:nvGraphicFramePr>
          <p:cNvPr id="5" name="Table 4">
            <a:extLst>
              <a:ext uri="{FF2B5EF4-FFF2-40B4-BE49-F238E27FC236}">
                <a16:creationId xmlns:a16="http://schemas.microsoft.com/office/drawing/2014/main" id="{7A1610CB-3FEC-B0F1-D73F-ED62EC1C94C7}"/>
              </a:ext>
            </a:extLst>
          </p:cNvPr>
          <p:cNvGraphicFramePr>
            <a:graphicFrameLocks noGrp="1"/>
          </p:cNvGraphicFramePr>
          <p:nvPr>
            <p:extLst>
              <p:ext uri="{D42A27DB-BD31-4B8C-83A1-F6EECF244321}">
                <p14:modId xmlns:p14="http://schemas.microsoft.com/office/powerpoint/2010/main" val="3489499831"/>
              </p:ext>
            </p:extLst>
          </p:nvPr>
        </p:nvGraphicFramePr>
        <p:xfrm>
          <a:off x="665537" y="944841"/>
          <a:ext cx="4070848" cy="370840"/>
        </p:xfrm>
        <a:graphic>
          <a:graphicData uri="http://schemas.openxmlformats.org/drawingml/2006/table">
            <a:tbl>
              <a:tblPr firstCol="1" bandRow="1">
                <a:tableStyleId>{5C22544A-7EE6-4342-B048-85BDC9FD1C3A}</a:tableStyleId>
              </a:tblPr>
              <a:tblGrid>
                <a:gridCol w="1523999">
                  <a:extLst>
                    <a:ext uri="{9D8B030D-6E8A-4147-A177-3AD203B41FA5}">
                      <a16:colId xmlns:a16="http://schemas.microsoft.com/office/drawing/2014/main" val="666872424"/>
                    </a:ext>
                  </a:extLst>
                </a:gridCol>
                <a:gridCol w="2546849">
                  <a:extLst>
                    <a:ext uri="{9D8B030D-6E8A-4147-A177-3AD203B41FA5}">
                      <a16:colId xmlns:a16="http://schemas.microsoft.com/office/drawing/2014/main" val="135692427"/>
                    </a:ext>
                  </a:extLst>
                </a:gridCol>
              </a:tblGrid>
              <a:tr h="370840">
                <a:tc>
                  <a:txBody>
                    <a:bodyPr/>
                    <a:lstStyle/>
                    <a:p>
                      <a:r>
                        <a:rPr lang="en-AU"/>
                        <a:t>Entity Name:</a:t>
                      </a:r>
                    </a:p>
                  </a:txBody>
                  <a:tcPr/>
                </a:tc>
                <a:tc>
                  <a:txBody>
                    <a:bodyPr/>
                    <a:lstStyle/>
                    <a:p>
                      <a:r>
                        <a:rPr lang="en-AU"/>
                        <a:t>EVENT_NOTIFY</a:t>
                      </a:r>
                    </a:p>
                  </a:txBody>
                  <a:tcPr/>
                </a:tc>
                <a:extLst>
                  <a:ext uri="{0D108BD9-81ED-4DB2-BD59-A6C34878D82A}">
                    <a16:rowId xmlns:a16="http://schemas.microsoft.com/office/drawing/2014/main" val="2925218821"/>
                  </a:ext>
                </a:extLst>
              </a:tr>
            </a:tbl>
          </a:graphicData>
        </a:graphic>
      </p:graphicFrame>
      <p:sp>
        <p:nvSpPr>
          <p:cNvPr id="51" name="TextBox 50">
            <a:extLst>
              <a:ext uri="{FF2B5EF4-FFF2-40B4-BE49-F238E27FC236}">
                <a16:creationId xmlns:a16="http://schemas.microsoft.com/office/drawing/2014/main" id="{F2452ADF-665A-2017-BD7D-5CB1BB3154AD}"/>
              </a:ext>
            </a:extLst>
          </p:cNvPr>
          <p:cNvSpPr txBox="1"/>
          <p:nvPr/>
        </p:nvSpPr>
        <p:spPr>
          <a:xfrm>
            <a:off x="674027" y="1698631"/>
            <a:ext cx="1730154" cy="369332"/>
          </a:xfrm>
          <a:prstGeom prst="rect">
            <a:avLst/>
          </a:prstGeom>
          <a:noFill/>
        </p:spPr>
        <p:txBody>
          <a:bodyPr wrap="none" rtlCol="0">
            <a:spAutoFit/>
          </a:bodyPr>
          <a:lstStyle/>
          <a:p>
            <a:r>
              <a:rPr lang="en-AU"/>
              <a:t>URM Permission</a:t>
            </a:r>
          </a:p>
        </p:txBody>
      </p:sp>
      <p:sp>
        <p:nvSpPr>
          <p:cNvPr id="52" name="TextBox 51">
            <a:extLst>
              <a:ext uri="{FF2B5EF4-FFF2-40B4-BE49-F238E27FC236}">
                <a16:creationId xmlns:a16="http://schemas.microsoft.com/office/drawing/2014/main" id="{1FA52344-9C5C-49BE-620A-BA83956D16B5}"/>
              </a:ext>
            </a:extLst>
          </p:cNvPr>
          <p:cNvSpPr txBox="1"/>
          <p:nvPr/>
        </p:nvSpPr>
        <p:spPr>
          <a:xfrm>
            <a:off x="4779344" y="1739289"/>
            <a:ext cx="1396023" cy="369332"/>
          </a:xfrm>
          <a:prstGeom prst="rect">
            <a:avLst/>
          </a:prstGeom>
          <a:noFill/>
        </p:spPr>
        <p:txBody>
          <a:bodyPr wrap="none" rtlCol="0">
            <a:spAutoFit/>
          </a:bodyPr>
          <a:lstStyle/>
          <a:p>
            <a:r>
              <a:rPr lang="en-AU"/>
              <a:t>API Endpoint</a:t>
            </a:r>
          </a:p>
        </p:txBody>
      </p:sp>
      <p:sp>
        <p:nvSpPr>
          <p:cNvPr id="3" name="TextBox 2">
            <a:extLst>
              <a:ext uri="{FF2B5EF4-FFF2-40B4-BE49-F238E27FC236}">
                <a16:creationId xmlns:a16="http://schemas.microsoft.com/office/drawing/2014/main" id="{224C5F6C-EAE1-F053-6AA1-513860B2BD85}"/>
              </a:ext>
            </a:extLst>
          </p:cNvPr>
          <p:cNvSpPr txBox="1"/>
          <p:nvPr/>
        </p:nvSpPr>
        <p:spPr>
          <a:xfrm>
            <a:off x="674027" y="5574010"/>
            <a:ext cx="8860498" cy="1015663"/>
          </a:xfrm>
          <a:prstGeom prst="rect">
            <a:avLst/>
          </a:prstGeom>
          <a:noFill/>
        </p:spPr>
        <p:txBody>
          <a:bodyPr wrap="square" rtlCol="0">
            <a:spAutoFit/>
          </a:bodyPr>
          <a:lstStyle/>
          <a:p>
            <a:r>
              <a:rPr lang="en-AU" sz="1200" dirty="0"/>
              <a:t>NOTE: In URM, when Update is assigned it inherits Read, when Create is assigned it inherits Update and Read and when Delete is assigned it inherits Create, Update and Read.</a:t>
            </a:r>
          </a:p>
          <a:p>
            <a:endParaRPr lang="en-AU" sz="1200" dirty="0"/>
          </a:p>
          <a:p>
            <a:r>
              <a:rPr lang="en-AU" sz="1200" dirty="0"/>
              <a:t>NOTE2: The EVENT_NOTIFY scope will allow clients to open a WSS connection to the API, however additional scope are required to receive events; PQD_BPQD scope is required to receive BPQD events, and FCTRL_STATUS is required to receive flow control events.</a:t>
            </a:r>
          </a:p>
        </p:txBody>
      </p:sp>
      <p:sp>
        <p:nvSpPr>
          <p:cNvPr id="6" name="Rectangle: Rounded Corners 5">
            <a:extLst>
              <a:ext uri="{FF2B5EF4-FFF2-40B4-BE49-F238E27FC236}">
                <a16:creationId xmlns:a16="http://schemas.microsoft.com/office/drawing/2014/main" id="{9AAB5273-3974-00F8-A9E2-D94535C40F86}"/>
              </a:ext>
            </a:extLst>
          </p:cNvPr>
          <p:cNvSpPr/>
          <p:nvPr/>
        </p:nvSpPr>
        <p:spPr>
          <a:xfrm>
            <a:off x="674027" y="2701238"/>
            <a:ext cx="1243173" cy="61645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READ</a:t>
            </a:r>
          </a:p>
        </p:txBody>
      </p:sp>
      <p:cxnSp>
        <p:nvCxnSpPr>
          <p:cNvPr id="7" name="Connector: Curved 6">
            <a:extLst>
              <a:ext uri="{FF2B5EF4-FFF2-40B4-BE49-F238E27FC236}">
                <a16:creationId xmlns:a16="http://schemas.microsoft.com/office/drawing/2014/main" id="{CAD231DA-F26F-037B-D8A6-EE3D6B4379A0}"/>
              </a:ext>
            </a:extLst>
          </p:cNvPr>
          <p:cNvCxnSpPr>
            <a:cxnSpLocks/>
            <a:stCxn id="6" idx="3"/>
          </p:cNvCxnSpPr>
          <p:nvPr/>
        </p:nvCxnSpPr>
        <p:spPr>
          <a:xfrm flipV="1">
            <a:off x="1917200" y="3009442"/>
            <a:ext cx="2862143" cy="21"/>
          </a:xfrm>
          <a:prstGeom prst="curved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164E9CEF-36F9-C29D-533A-010A68E19C63}"/>
              </a:ext>
            </a:extLst>
          </p:cNvPr>
          <p:cNvSpPr/>
          <p:nvPr/>
        </p:nvSpPr>
        <p:spPr>
          <a:xfrm>
            <a:off x="4931903" y="2450913"/>
            <a:ext cx="281940" cy="124897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10" name="Picture 9">
            <a:extLst>
              <a:ext uri="{FF2B5EF4-FFF2-40B4-BE49-F238E27FC236}">
                <a16:creationId xmlns:a16="http://schemas.microsoft.com/office/drawing/2014/main" id="{1C76AA95-413E-2055-1882-6596C4F15596}"/>
              </a:ext>
            </a:extLst>
          </p:cNvPr>
          <p:cNvPicPr>
            <a:picLocks noChangeAspect="1"/>
          </p:cNvPicPr>
          <p:nvPr/>
        </p:nvPicPr>
        <p:blipFill>
          <a:blip r:embed="rId2"/>
          <a:stretch>
            <a:fillRect/>
          </a:stretch>
        </p:blipFill>
        <p:spPr>
          <a:xfrm>
            <a:off x="5147310" y="2661003"/>
            <a:ext cx="6878010" cy="828791"/>
          </a:xfrm>
          <a:prstGeom prst="rect">
            <a:avLst/>
          </a:prstGeom>
        </p:spPr>
      </p:pic>
    </p:spTree>
    <p:extLst>
      <p:ext uri="{BB962C8B-B14F-4D97-AF65-F5344CB8AC3E}">
        <p14:creationId xmlns:p14="http://schemas.microsoft.com/office/powerpoint/2010/main" val="3376577961"/>
      </p:ext>
    </p:extLst>
  </p:cSld>
  <p:clrMapOvr>
    <a:masterClrMapping/>
  </p:clrMapOvr>
</p:sld>
</file>

<file path=ppt/theme/theme1.xml><?xml version="1.0" encoding="utf-8"?>
<a:theme xmlns:a="http://schemas.openxmlformats.org/drawingml/2006/main" name="Office Them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MO_Presentation_Template.potx" id="{B152EBE1-5FE7-416B-8EF6-6C90EB9A0D0D}" vid="{DA0C3BEE-26DB-46E0-A05C-12F945A7F4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EMO Collaboration Document" ma:contentTypeID="0x0101002F0B48F8F4F7904196E710056827A09600CDF144F8F347AB40BDC9FE66F39703B8" ma:contentTypeVersion="4" ma:contentTypeDescription="" ma:contentTypeScope="" ma:versionID="d9b584ff62b99023ef17f58fbc8dfdef">
  <xsd:schema xmlns:xsd="http://www.w3.org/2001/XMLSchema" xmlns:xs="http://www.w3.org/2001/XMLSchema" xmlns:p="http://schemas.microsoft.com/office/2006/metadata/properties" xmlns:ns2="5d1a2284-45bc-4927-a9f9-e51f9f17c21a" targetNamespace="http://schemas.microsoft.com/office/2006/metadata/properties" ma:root="true" ma:fieldsID="b0375016dbf3e24c7b255f3b29bc9aa6" ns2:_="">
    <xsd:import namespace="5d1a2284-45bc-4927-a9f9-e51f9f17c21a"/>
    <xsd:element name="properties">
      <xsd:complexType>
        <xsd:sequence>
          <xsd:element name="documentManagement">
            <xsd:complexType>
              <xsd:all>
                <xsd:element ref="ns2:TaxCatchAll" minOccurs="0"/>
                <xsd:element ref="ns2:TaxCatchAllLabel" minOccurs="0"/>
                <xsd:element ref="ns2:TaxKeywordTaxHTField" minOccurs="0"/>
                <xsd:element ref="ns2:fc36bc6de0bf403e9ed4dec84c72e21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a2284-45bc-4927-a9f9-e51f9f17c21a"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16ac1fa0-75a9-46a3-ac79-e6c2b405d854}" ma:internalName="TaxCatchAll" ma:showField="CatchAllData" ma:web="916293a2-407a-4218-8504-1ae3b49e4d9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16ac1fa0-75a9-46a3-ac79-e6c2b405d854}" ma:internalName="TaxCatchAllLabel" ma:readOnly="true" ma:showField="CatchAllDataLabel" ma:web="916293a2-407a-4218-8504-1ae3b49e4d94">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fc36bc6de0bf403e9ed4dec84c72e21e" ma:index="12" nillable="true" ma:taxonomy="true" ma:internalName="fc36bc6de0bf403e9ed4dec84c72e21e" ma:taxonomyFieldName="AEMO_x0020_Collaboration_x0020_Document_x0020_Type" ma:displayName="AEMO Collaboration Document Type" ma:default="" ma:fieldId="{fc36bc6d-e0bf-403e-9ed4-dec84c72e21e}" ma:sspId="3e8ba7a3-af95-40f6-9ded-4ebe13adeb29" ma:termSetId="559df48e-15e2-45fa-a2d5-de60d483ab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e8ba7a3-af95-40f6-9ded-4ebe13adeb29" ContentTypeId="0x0101002F0B48F8F4F7904196E710056827A096" PreviousValue="false" LastSyncTimeStamp="2022-01-31T11:36:03.467Z"/>
</file>

<file path=customXml/item4.xml><?xml version="1.0" encoding="utf-8"?>
<p:properties xmlns:p="http://schemas.microsoft.com/office/2006/metadata/properties" xmlns:xsi="http://www.w3.org/2001/XMLSchema-instance" xmlns:pc="http://schemas.microsoft.com/office/infopath/2007/PartnerControls">
  <documentManagement>
    <TaxCatchAll xmlns="5d1a2284-45bc-4927-a9f9-e51f9f17c21a" xsi:nil="true"/>
    <fc36bc6de0bf403e9ed4dec84c72e21e xmlns="5d1a2284-45bc-4927-a9f9-e51f9f17c21a">
      <Terms xmlns="http://schemas.microsoft.com/office/infopath/2007/PartnerControls"/>
    </fc36bc6de0bf403e9ed4dec84c72e21e>
    <TaxKeywordTaxHTField xmlns="5d1a2284-45bc-4927-a9f9-e51f9f17c21a">
      <Terms xmlns="http://schemas.microsoft.com/office/infopath/2007/PartnerControls"/>
    </TaxKeywordTaxHTField>
  </documentManagement>
</p:properties>
</file>

<file path=customXml/itemProps1.xml><?xml version="1.0" encoding="utf-8"?>
<ds:datastoreItem xmlns:ds="http://schemas.openxmlformats.org/officeDocument/2006/customXml" ds:itemID="{2E85C1F7-66CA-4084-868B-F282A2074D10}">
  <ds:schemaRefs>
    <ds:schemaRef ds:uri="5d1a2284-45bc-4927-a9f9-e51f9f17c2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506ADA-A90E-41D3-920F-3AC31324EE35}">
  <ds:schemaRefs>
    <ds:schemaRef ds:uri="http://schemas.microsoft.com/sharepoint/v3/contenttype/forms"/>
  </ds:schemaRefs>
</ds:datastoreItem>
</file>

<file path=customXml/itemProps3.xml><?xml version="1.0" encoding="utf-8"?>
<ds:datastoreItem xmlns:ds="http://schemas.openxmlformats.org/officeDocument/2006/customXml" ds:itemID="{ADBD1325-CD9A-4C63-8F08-63E4B71BE924}">
  <ds:schemaRefs>
    <ds:schemaRef ds:uri="Microsoft.SharePoint.Taxonomy.ContentTypeSync"/>
  </ds:schemaRefs>
</ds:datastoreItem>
</file>

<file path=customXml/itemProps4.xml><?xml version="1.0" encoding="utf-8"?>
<ds:datastoreItem xmlns:ds="http://schemas.openxmlformats.org/officeDocument/2006/customXml" ds:itemID="{CEAC29FA-7310-42D5-BC73-A7EEF26B2D82}">
  <ds:schemaRefs>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5d1a2284-45bc-4927-a9f9-e51f9f17c21a"/>
  </ds:schemaRefs>
</ds:datastoreItem>
</file>

<file path=docMetadata/LabelInfo.xml><?xml version="1.0" encoding="utf-8"?>
<clbl:labelList xmlns:clbl="http://schemas.microsoft.com/office/2020/mipLabelMetadata">
  <clbl:label id="{c1941c47-a837-430d-8559-fd118a72769e}" enabled="1" method="Standard" siteId="{320c999e-3876-4ad0-b401-d241068e9e60}" removed="0"/>
</clbl:labelList>
</file>

<file path=docProps/app.xml><?xml version="1.0" encoding="utf-8"?>
<Properties xmlns="http://schemas.openxmlformats.org/officeDocument/2006/extended-properties" xmlns:vt="http://schemas.openxmlformats.org/officeDocument/2006/docPropsVTypes">
  <Template>AEMO_Presentation_Template</Template>
  <TotalTime>60</TotalTime>
  <Words>524</Words>
  <Application>Microsoft Office PowerPoint</Application>
  <PresentationFormat>Widescreen</PresentationFormat>
  <Paragraphs>67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IDX R1 Entities and Entitlements</vt:lpstr>
      <vt:lpstr>IDX Release 1 Capabilities, PQD Business Function and Entities</vt:lpstr>
      <vt:lpstr>BPQD</vt:lpstr>
      <vt:lpstr>Transaction Logging</vt:lpstr>
      <vt:lpstr>Archive</vt:lpstr>
      <vt:lpstr>Flow Control</vt:lpstr>
      <vt:lpstr>Participant Status</vt:lpstr>
      <vt:lpstr>Event Notification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Solution on a Page</dc:title>
  <dc:creator>Grace Nandam</dc:creator>
  <cp:lastModifiedBy>David Freeman</cp:lastModifiedBy>
  <cp:revision>2</cp:revision>
  <dcterms:created xsi:type="dcterms:W3CDTF">2022-09-01T00:54:30Z</dcterms:created>
  <dcterms:modified xsi:type="dcterms:W3CDTF">2026-04-29T02:02:10Z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941c47-a837-430d-8559-fd118a72769e_Enabled">
    <vt:lpwstr>true</vt:lpwstr>
  </property>
  <property fmtid="{D5CDD505-2E9C-101B-9397-08002B2CF9AE}" pid="3" name="MSIP_Label_c1941c47-a837-430d-8559-fd118a72769e_SetDate">
    <vt:lpwstr>2022-09-01T00:54:31Z</vt:lpwstr>
  </property>
  <property fmtid="{D5CDD505-2E9C-101B-9397-08002B2CF9AE}" pid="4" name="MSIP_Label_c1941c47-a837-430d-8559-fd118a72769e_Method">
    <vt:lpwstr>Standard</vt:lpwstr>
  </property>
  <property fmtid="{D5CDD505-2E9C-101B-9397-08002B2CF9AE}" pid="5" name="MSIP_Label_c1941c47-a837-430d-8559-fd118a72769e_Name">
    <vt:lpwstr>Internal</vt:lpwstr>
  </property>
  <property fmtid="{D5CDD505-2E9C-101B-9397-08002B2CF9AE}" pid="6" name="MSIP_Label_c1941c47-a837-430d-8559-fd118a72769e_SiteId">
    <vt:lpwstr>320c999e-3876-4ad0-b401-d241068e9e60</vt:lpwstr>
  </property>
  <property fmtid="{D5CDD505-2E9C-101B-9397-08002B2CF9AE}" pid="7" name="MSIP_Label_c1941c47-a837-430d-8559-fd118a72769e_ActionId">
    <vt:lpwstr>779b4a54-e77b-4756-8f77-0e5bc5e9a470</vt:lpwstr>
  </property>
  <property fmtid="{D5CDD505-2E9C-101B-9397-08002B2CF9AE}" pid="8" name="MSIP_Label_c1941c47-a837-430d-8559-fd118a72769e_ContentBits">
    <vt:lpwstr>0</vt:lpwstr>
  </property>
  <property fmtid="{D5CDD505-2E9C-101B-9397-08002B2CF9AE}" pid="9" name="ContentTypeId">
    <vt:lpwstr>0x0101002F0B48F8F4F7904196E710056827A09600CDF144F8F347AB40BDC9FE66F39703B8</vt:lpwstr>
  </property>
  <property fmtid="{D5CDD505-2E9C-101B-9397-08002B2CF9AE}" pid="10" name="MediaServiceImageTags">
    <vt:lpwstr/>
  </property>
  <property fmtid="{D5CDD505-2E9C-101B-9397-08002B2CF9AE}" pid="11" name="TaxKeyword">
    <vt:lpwstr/>
  </property>
  <property fmtid="{D5CDD505-2E9C-101B-9397-08002B2CF9AE}" pid="12" name="lcf76f155ced4ddcb4097134ff3c332f">
    <vt:lpwstr/>
  </property>
  <property fmtid="{D5CDD505-2E9C-101B-9397-08002B2CF9AE}" pid="13" name="AEMO_x0020_Collaboration_x0020_Document_x0020_Type">
    <vt:lpwstr/>
  </property>
  <property fmtid="{D5CDD505-2E9C-101B-9397-08002B2CF9AE}" pid="14" name="AEMO Collaboration Document Type">
    <vt:lpwstr/>
  </property>
</Properties>
</file>